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333" r:id="rId2"/>
    <p:sldId id="258" r:id="rId3"/>
    <p:sldId id="262" r:id="rId4"/>
    <p:sldId id="268" r:id="rId5"/>
    <p:sldId id="270" r:id="rId6"/>
    <p:sldId id="275" r:id="rId7"/>
    <p:sldId id="274" r:id="rId8"/>
    <p:sldId id="279" r:id="rId9"/>
    <p:sldId id="332" r:id="rId10"/>
    <p:sldId id="282" r:id="rId11"/>
    <p:sldId id="283" r:id="rId12"/>
    <p:sldId id="284" r:id="rId13"/>
    <p:sldId id="290" r:id="rId14"/>
    <p:sldId id="312" r:id="rId15"/>
    <p:sldId id="316" r:id="rId16"/>
    <p:sldId id="322" r:id="rId17"/>
    <p:sldId id="303" r:id="rId18"/>
    <p:sldId id="313" r:id="rId19"/>
    <p:sldId id="319" r:id="rId20"/>
    <p:sldId id="315" r:id="rId21"/>
    <p:sldId id="321" r:id="rId22"/>
    <p:sldId id="324" r:id="rId23"/>
    <p:sldId id="325" r:id="rId24"/>
    <p:sldId id="326" r:id="rId25"/>
    <p:sldId id="327" r:id="rId26"/>
    <p:sldId id="328" r:id="rId27"/>
    <p:sldId id="329" r:id="rId28"/>
    <p:sldId id="330" r:id="rId29"/>
    <p:sldId id="331" r:id="rId30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4711" autoAdjust="0"/>
  </p:normalViewPr>
  <p:slideViewPr>
    <p:cSldViewPr>
      <p:cViewPr varScale="1">
        <p:scale>
          <a:sx n="58" d="100"/>
          <a:sy n="58" d="100"/>
        </p:scale>
        <p:origin x="-149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576CDA-5CE7-4FDE-86B1-7FEAE67FD6C9}" type="datetimeFigureOut">
              <a:rPr lang="hu-HU" smtClean="0"/>
              <a:t>2014.07.14.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F735E6-ADAC-4BC4-B402-33D6A92E898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29427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F735E6-ADAC-4BC4-B402-33D6A92E8987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691752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defRPr sz="1800">
                <a:solidFill>
                  <a:schemeClr val="tx1"/>
                </a:solidFill>
                <a:latin typeface="Times New Roman" pitchFamily="18" charset="0"/>
              </a:defRPr>
            </a:lvl1pPr>
            <a:lvl2pPr marL="685817" indent="-263776" defTabSz="914423" eaLnBrk="0" hangingPunct="0">
              <a:defRPr sz="1800">
                <a:solidFill>
                  <a:schemeClr val="tx1"/>
                </a:solidFill>
                <a:latin typeface="Times New Roman" pitchFamily="18" charset="0"/>
              </a:defRPr>
            </a:lvl2pPr>
            <a:lvl3pPr marL="1055103" indent="-211021" defTabSz="914423" eaLnBrk="0" hangingPunct="0">
              <a:defRPr sz="1800">
                <a:solidFill>
                  <a:schemeClr val="tx1"/>
                </a:solidFill>
                <a:latin typeface="Times New Roman" pitchFamily="18" charset="0"/>
              </a:defRPr>
            </a:lvl3pPr>
            <a:lvl4pPr marL="1477145" indent="-211021" defTabSz="914423" eaLnBrk="0" hangingPunct="0">
              <a:defRPr sz="1800">
                <a:solidFill>
                  <a:schemeClr val="tx1"/>
                </a:solidFill>
                <a:latin typeface="Times New Roman" pitchFamily="18" charset="0"/>
              </a:defRPr>
            </a:lvl4pPr>
            <a:lvl5pPr marL="1899186" indent="-211021" defTabSz="914423" eaLnBrk="0" hangingPunct="0">
              <a:defRPr sz="1800">
                <a:solidFill>
                  <a:schemeClr val="tx1"/>
                </a:solidFill>
                <a:latin typeface="Times New Roman" pitchFamily="18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pitchFamily="18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pitchFamily="18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pitchFamily="18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B229239-7492-49F7-BB22-DED95C39E1E9}" type="slidenum">
              <a:rPr lang="hu-HU" sz="1200">
                <a:solidFill>
                  <a:prstClr val="black"/>
                </a:solidFill>
              </a:rPr>
              <a:pPr eaLnBrk="1" hangingPunct="1"/>
              <a:t>10</a:t>
            </a:fld>
            <a:endParaRPr lang="hu-HU" sz="1200">
              <a:solidFill>
                <a:prstClr val="black"/>
              </a:solidFill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hu-HU" sz="1200" b="1" dirty="0" smtClean="0"/>
              <a:t>Sztochasztikus</a:t>
            </a:r>
            <a:r>
              <a:rPr lang="hu-HU" sz="1200" dirty="0" smtClean="0"/>
              <a:t> kémiai folyamatokat feltételezve, a kémiai reakciók sebességi állandóival és ideális (!!!) körülmények között matematikai-statisztikai alapon </a:t>
            </a:r>
            <a:r>
              <a:rPr lang="hu-HU" sz="1200" b="1" dirty="0" smtClean="0"/>
              <a:t>EGYETLENEGY</a:t>
            </a:r>
            <a:r>
              <a:rPr lang="hu-HU" sz="1200" dirty="0" smtClean="0"/>
              <a:t> biológiailag használható </a:t>
            </a:r>
            <a:r>
              <a:rPr lang="hu-HU" sz="1200" dirty="0" err="1" smtClean="0"/>
              <a:t>polinukleotid</a:t>
            </a:r>
            <a:r>
              <a:rPr lang="hu-HU" sz="1200" dirty="0" smtClean="0"/>
              <a:t> (DNS), vagy </a:t>
            </a:r>
            <a:r>
              <a:rPr lang="hu-HU" sz="1200" dirty="0" err="1" smtClean="0"/>
              <a:t>polipeptid</a:t>
            </a:r>
            <a:r>
              <a:rPr lang="hu-HU" sz="1200" dirty="0" smtClean="0"/>
              <a:t> (fehérje) létrejöttéhez SEM elegendő a világegyetem általunk ismert kora, azaz 15 milliárd (</a:t>
            </a:r>
            <a:r>
              <a:rPr lang="hu-HU" sz="1200" b="1" dirty="0" smtClean="0">
                <a:solidFill>
                  <a:srgbClr val="FF0000"/>
                </a:solidFill>
              </a:rPr>
              <a:t>1,5×10</a:t>
            </a:r>
            <a:r>
              <a:rPr lang="hu-HU" sz="1200" b="1" baseline="30000" dirty="0" smtClean="0">
                <a:solidFill>
                  <a:srgbClr val="FF0000"/>
                </a:solidFill>
              </a:rPr>
              <a:t>10</a:t>
            </a:r>
            <a:r>
              <a:rPr lang="hu-HU" sz="1200" dirty="0" smtClean="0"/>
              <a:t>) esztendő, </a:t>
            </a:r>
            <a:r>
              <a:rPr lang="hu-HU" sz="1200" dirty="0" smtClean="0">
                <a:solidFill>
                  <a:schemeClr val="tx1"/>
                </a:solidFill>
              </a:rPr>
              <a:t>Vagy másképpen </a:t>
            </a:r>
            <a:r>
              <a:rPr lang="hu-HU" sz="1200" b="1" dirty="0" smtClean="0">
                <a:solidFill>
                  <a:schemeClr val="tx1"/>
                </a:solidFill>
              </a:rPr>
              <a:t>4,73×10</a:t>
            </a:r>
            <a:r>
              <a:rPr lang="hu-HU" sz="1200" b="1" baseline="30000" dirty="0" smtClean="0">
                <a:solidFill>
                  <a:schemeClr val="tx1"/>
                </a:solidFill>
              </a:rPr>
              <a:t>17</a:t>
            </a:r>
            <a:r>
              <a:rPr lang="hu-HU" sz="1200" dirty="0" smtClean="0">
                <a:solidFill>
                  <a:schemeClr val="tx1"/>
                </a:solidFill>
              </a:rPr>
              <a:t> másodperc (1 év = </a:t>
            </a:r>
            <a:r>
              <a:rPr lang="hu-HU" sz="1200" b="1" dirty="0" smtClean="0">
                <a:solidFill>
                  <a:schemeClr val="tx1"/>
                </a:solidFill>
              </a:rPr>
              <a:t>3,1536×10</a:t>
            </a:r>
            <a:r>
              <a:rPr lang="hu-HU" sz="1200" b="1" baseline="30000" dirty="0" smtClean="0">
                <a:solidFill>
                  <a:schemeClr val="tx1"/>
                </a:solidFill>
              </a:rPr>
              <a:t>7</a:t>
            </a:r>
            <a:r>
              <a:rPr lang="hu-HU" sz="1200" dirty="0" smtClean="0">
                <a:solidFill>
                  <a:schemeClr val="tx1"/>
                </a:solidFill>
              </a:rPr>
              <a:t> másodperc)</a:t>
            </a:r>
            <a:endParaRPr lang="hu-HU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defRPr sz="1800">
                <a:solidFill>
                  <a:schemeClr val="tx1"/>
                </a:solidFill>
                <a:latin typeface="Times New Roman" pitchFamily="18" charset="0"/>
              </a:defRPr>
            </a:lvl1pPr>
            <a:lvl2pPr marL="685817" indent="-263776" defTabSz="914423" eaLnBrk="0" hangingPunct="0">
              <a:defRPr sz="1800">
                <a:solidFill>
                  <a:schemeClr val="tx1"/>
                </a:solidFill>
                <a:latin typeface="Times New Roman" pitchFamily="18" charset="0"/>
              </a:defRPr>
            </a:lvl2pPr>
            <a:lvl3pPr marL="1055103" indent="-211021" defTabSz="914423" eaLnBrk="0" hangingPunct="0">
              <a:defRPr sz="1800">
                <a:solidFill>
                  <a:schemeClr val="tx1"/>
                </a:solidFill>
                <a:latin typeface="Times New Roman" pitchFamily="18" charset="0"/>
              </a:defRPr>
            </a:lvl3pPr>
            <a:lvl4pPr marL="1477145" indent="-211021" defTabSz="914423" eaLnBrk="0" hangingPunct="0">
              <a:defRPr sz="1800">
                <a:solidFill>
                  <a:schemeClr val="tx1"/>
                </a:solidFill>
                <a:latin typeface="Times New Roman" pitchFamily="18" charset="0"/>
              </a:defRPr>
            </a:lvl4pPr>
            <a:lvl5pPr marL="1899186" indent="-211021" defTabSz="914423" eaLnBrk="0" hangingPunct="0">
              <a:defRPr sz="1800">
                <a:solidFill>
                  <a:schemeClr val="tx1"/>
                </a:solidFill>
                <a:latin typeface="Times New Roman" pitchFamily="18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pitchFamily="18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pitchFamily="18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pitchFamily="18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1E10FED-7624-4557-B8AD-AA55187A8DD4}" type="slidenum">
              <a:rPr lang="hu-HU" sz="1200">
                <a:solidFill>
                  <a:prstClr val="black"/>
                </a:solidFill>
              </a:rPr>
              <a:pPr eaLnBrk="1" hangingPunct="1"/>
              <a:t>11</a:t>
            </a:fld>
            <a:endParaRPr lang="hu-HU" sz="1200">
              <a:solidFill>
                <a:prstClr val="black"/>
              </a:solidFill>
            </a:endParaRPr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hu-HU" sz="1200" dirty="0" smtClean="0"/>
              <a:t>Majdnem mindegy, hogy hány millió évben gondolkodunk. </a:t>
            </a:r>
            <a:br>
              <a:rPr lang="hu-HU" sz="1200" dirty="0" smtClean="0"/>
            </a:br>
            <a:r>
              <a:rPr lang="hu-HU" sz="1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Az idő nem oldja meg a problémát.</a:t>
            </a:r>
            <a:r>
              <a:rPr lang="hu-HU" sz="1200" dirty="0" smtClean="0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0" dirty="0" smtClean="0"/>
              <a:t>Persze, ez csak akkor igaz, </a:t>
            </a:r>
            <a:br>
              <a:rPr lang="hu-HU" sz="1200" kern="0" dirty="0" smtClean="0"/>
            </a:br>
            <a:r>
              <a:rPr lang="hu-HU" sz="1200" b="1" i="1" kern="0" dirty="0" smtClean="0"/>
              <a:t>Ha a véletlenben hiszünk</a:t>
            </a:r>
            <a:r>
              <a:rPr lang="hu-HU" sz="1200" kern="0" dirty="0" smtClean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0" dirty="0" smtClean="0"/>
              <a:t>A „</a:t>
            </a:r>
            <a:r>
              <a:rPr lang="hu-HU" sz="1200" b="1" i="1" kern="0" dirty="0" smtClean="0"/>
              <a:t>véletlen</a:t>
            </a:r>
            <a:r>
              <a:rPr lang="hu-HU" sz="1200" kern="0" dirty="0" smtClean="0"/>
              <a:t>"</a:t>
            </a:r>
            <a:r>
              <a:rPr lang="hu-HU" sz="1200" kern="0" dirty="0" err="1" smtClean="0"/>
              <a:t>-t</a:t>
            </a:r>
            <a:r>
              <a:rPr lang="hu-HU" sz="1200" kern="0" dirty="0" smtClean="0"/>
              <a:t> isteni hatalommal felruházva elképzelhető az is, hogy minden egyes lottóhúzásnál  ötmilliárd éven keresztül </a:t>
            </a:r>
            <a:r>
              <a:rPr lang="hu-HU" sz="1200" b="1" i="1" u="sng" kern="0" dirty="0" smtClean="0"/>
              <a:t>ugyanazokkal</a:t>
            </a:r>
            <a:r>
              <a:rPr lang="hu-HU" sz="1200" kern="0" dirty="0" smtClean="0"/>
              <a:t> a számokkal a világ összes országában feladott lottószelvényem ötös találat.</a:t>
            </a:r>
            <a:endParaRPr lang="hu-HU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defRPr sz="1800">
                <a:solidFill>
                  <a:schemeClr val="tx1"/>
                </a:solidFill>
                <a:latin typeface="Times New Roman" pitchFamily="18" charset="0"/>
              </a:defRPr>
            </a:lvl1pPr>
            <a:lvl2pPr marL="685817" indent="-263776" defTabSz="914423" eaLnBrk="0" hangingPunct="0">
              <a:defRPr sz="1800">
                <a:solidFill>
                  <a:schemeClr val="tx1"/>
                </a:solidFill>
                <a:latin typeface="Times New Roman" pitchFamily="18" charset="0"/>
              </a:defRPr>
            </a:lvl2pPr>
            <a:lvl3pPr marL="1055103" indent="-211021" defTabSz="914423" eaLnBrk="0" hangingPunct="0">
              <a:defRPr sz="1800">
                <a:solidFill>
                  <a:schemeClr val="tx1"/>
                </a:solidFill>
                <a:latin typeface="Times New Roman" pitchFamily="18" charset="0"/>
              </a:defRPr>
            </a:lvl3pPr>
            <a:lvl4pPr marL="1477145" indent="-211021" defTabSz="914423" eaLnBrk="0" hangingPunct="0">
              <a:defRPr sz="1800">
                <a:solidFill>
                  <a:schemeClr val="tx1"/>
                </a:solidFill>
                <a:latin typeface="Times New Roman" pitchFamily="18" charset="0"/>
              </a:defRPr>
            </a:lvl4pPr>
            <a:lvl5pPr marL="1899186" indent="-211021" defTabSz="914423" eaLnBrk="0" hangingPunct="0">
              <a:defRPr sz="1800">
                <a:solidFill>
                  <a:schemeClr val="tx1"/>
                </a:solidFill>
                <a:latin typeface="Times New Roman" pitchFamily="18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pitchFamily="18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pitchFamily="18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pitchFamily="18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7EEF4EE-BDC5-4968-B12B-4DDEB9A46C59}" type="slidenum">
              <a:rPr lang="hu-HU" sz="1200">
                <a:solidFill>
                  <a:prstClr val="black"/>
                </a:solidFill>
              </a:rPr>
              <a:pPr eaLnBrk="1" hangingPunct="1"/>
              <a:t>12</a:t>
            </a:fld>
            <a:endParaRPr lang="hu-HU" sz="1200">
              <a:solidFill>
                <a:prstClr val="black"/>
              </a:solidFill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hu-HU" sz="1200" dirty="0" smtClean="0"/>
              <a:t>Az </a:t>
            </a:r>
            <a:r>
              <a:rPr lang="hu-HU" sz="1200" dirty="0" err="1" smtClean="0"/>
              <a:t>örökítőanyag</a:t>
            </a:r>
            <a:r>
              <a:rPr lang="hu-HU" sz="1200" dirty="0" smtClean="0"/>
              <a:t> (DNS/RNS) mint műveleti utasítás</a:t>
            </a:r>
            <a:endParaRPr lang="hu-HU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defRPr sz="1800">
                <a:solidFill>
                  <a:schemeClr val="tx1"/>
                </a:solidFill>
                <a:latin typeface="Times New Roman" pitchFamily="18" charset="0"/>
              </a:defRPr>
            </a:lvl1pPr>
            <a:lvl2pPr marL="685817" indent="-263776" defTabSz="914423" eaLnBrk="0" hangingPunct="0">
              <a:defRPr sz="1800">
                <a:solidFill>
                  <a:schemeClr val="tx1"/>
                </a:solidFill>
                <a:latin typeface="Times New Roman" pitchFamily="18" charset="0"/>
              </a:defRPr>
            </a:lvl2pPr>
            <a:lvl3pPr marL="1055103" indent="-211021" defTabSz="914423" eaLnBrk="0" hangingPunct="0">
              <a:defRPr sz="1800">
                <a:solidFill>
                  <a:schemeClr val="tx1"/>
                </a:solidFill>
                <a:latin typeface="Times New Roman" pitchFamily="18" charset="0"/>
              </a:defRPr>
            </a:lvl3pPr>
            <a:lvl4pPr marL="1477145" indent="-211021" defTabSz="914423" eaLnBrk="0" hangingPunct="0">
              <a:defRPr sz="1800">
                <a:solidFill>
                  <a:schemeClr val="tx1"/>
                </a:solidFill>
                <a:latin typeface="Times New Roman" pitchFamily="18" charset="0"/>
              </a:defRPr>
            </a:lvl4pPr>
            <a:lvl5pPr marL="1899186" indent="-211021" defTabSz="914423" eaLnBrk="0" hangingPunct="0">
              <a:defRPr sz="1800">
                <a:solidFill>
                  <a:schemeClr val="tx1"/>
                </a:solidFill>
                <a:latin typeface="Times New Roman" pitchFamily="18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pitchFamily="18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pitchFamily="18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pitchFamily="18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866A568-A7D8-4D7C-A0B4-AB620FEB5283}" type="slidenum">
              <a:rPr lang="hu-HU" sz="1200">
                <a:solidFill>
                  <a:prstClr val="black"/>
                </a:solidFill>
              </a:rPr>
              <a:pPr eaLnBrk="1" hangingPunct="1"/>
              <a:t>13</a:t>
            </a:fld>
            <a:endParaRPr lang="hu-HU" sz="1200">
              <a:solidFill>
                <a:prstClr val="black"/>
              </a:solidFill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8465" y="686474"/>
            <a:ext cx="4941072" cy="3428114"/>
          </a:xfrm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hu-HU" dirty="0" smtClean="0"/>
              <a:t>A DNS-ben rejlő információt a </a:t>
            </a:r>
            <a:r>
              <a:rPr lang="hu-HU" dirty="0" err="1" smtClean="0"/>
              <a:t>nukleotidok</a:t>
            </a:r>
            <a:r>
              <a:rPr lang="hu-HU" dirty="0" smtClean="0"/>
              <a:t> sorrendje adja.</a:t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>A </a:t>
            </a:r>
            <a:r>
              <a:rPr lang="hu-HU" dirty="0" err="1" smtClean="0"/>
              <a:t>nukleotidok</a:t>
            </a:r>
            <a:r>
              <a:rPr lang="hu-HU" dirty="0" smtClean="0"/>
              <a:t> sorrendjét és kapcsolódásuk mikéntjét azonban </a:t>
            </a:r>
            <a:r>
              <a:rPr lang="hu-HU" b="1" dirty="0" smtClean="0">
                <a:solidFill>
                  <a:srgbClr val="FF0000"/>
                </a:solidFill>
              </a:rPr>
              <a:t>nem</a:t>
            </a:r>
            <a:r>
              <a:rPr lang="hu-HU" dirty="0" smtClean="0"/>
              <a:t> kémiai tulajdonságaik szabják meg.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defRPr sz="1800">
                <a:solidFill>
                  <a:schemeClr val="tx1"/>
                </a:solidFill>
                <a:latin typeface="Times New Roman" pitchFamily="18" charset="0"/>
              </a:defRPr>
            </a:lvl1pPr>
            <a:lvl2pPr marL="685817" indent="-263776" defTabSz="914423" eaLnBrk="0" hangingPunct="0">
              <a:defRPr sz="1800">
                <a:solidFill>
                  <a:schemeClr val="tx1"/>
                </a:solidFill>
                <a:latin typeface="Times New Roman" pitchFamily="18" charset="0"/>
              </a:defRPr>
            </a:lvl2pPr>
            <a:lvl3pPr marL="1055103" indent="-211021" defTabSz="914423" eaLnBrk="0" hangingPunct="0">
              <a:defRPr sz="1800">
                <a:solidFill>
                  <a:schemeClr val="tx1"/>
                </a:solidFill>
                <a:latin typeface="Times New Roman" pitchFamily="18" charset="0"/>
              </a:defRPr>
            </a:lvl3pPr>
            <a:lvl4pPr marL="1477145" indent="-211021" defTabSz="914423" eaLnBrk="0" hangingPunct="0">
              <a:defRPr sz="1800">
                <a:solidFill>
                  <a:schemeClr val="tx1"/>
                </a:solidFill>
                <a:latin typeface="Times New Roman" pitchFamily="18" charset="0"/>
              </a:defRPr>
            </a:lvl4pPr>
            <a:lvl5pPr marL="1899186" indent="-211021" defTabSz="914423" eaLnBrk="0" hangingPunct="0">
              <a:defRPr sz="1800">
                <a:solidFill>
                  <a:schemeClr val="tx1"/>
                </a:solidFill>
                <a:latin typeface="Times New Roman" pitchFamily="18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pitchFamily="18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pitchFamily="18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pitchFamily="18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C5BEA5F-4533-4723-B62D-E5B89216FCCD}" type="slidenum">
              <a:rPr lang="hu-HU" sz="1200">
                <a:solidFill>
                  <a:prstClr val="black"/>
                </a:solidFill>
              </a:rPr>
              <a:pPr eaLnBrk="1" hangingPunct="1"/>
              <a:t>14</a:t>
            </a:fld>
            <a:endParaRPr lang="hu-HU" sz="1200">
              <a:solidFill>
                <a:prstClr val="black"/>
              </a:solidFill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8465" y="686474"/>
            <a:ext cx="4941072" cy="3428114"/>
          </a:xfrm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hu-HU" dirty="0" smtClean="0">
                <a:solidFill>
                  <a:schemeClr val="tx1"/>
                </a:solidFill>
              </a:rPr>
              <a:t>Ugye emlékszik mindenki Darwinnak arra a megállapítására, hogy </a:t>
            </a:r>
            <a:r>
              <a:rPr lang="hu-HU" i="1" dirty="0" smtClean="0">
                <a:solidFill>
                  <a:schemeClr val="tx1"/>
                </a:solidFill>
              </a:rPr>
              <a:t/>
            </a:r>
            <a:br>
              <a:rPr lang="hu-HU" i="1" dirty="0" smtClean="0">
                <a:solidFill>
                  <a:schemeClr val="tx1"/>
                </a:solidFill>
              </a:rPr>
            </a:br>
            <a:r>
              <a:rPr lang="hu-HU" i="1" dirty="0" smtClean="0">
                <a:solidFill>
                  <a:schemeClr val="tx1"/>
                </a:solidFill>
              </a:rPr>
              <a:t/>
            </a:r>
            <a:br>
              <a:rPr lang="hu-HU" i="1" dirty="0" smtClean="0">
                <a:solidFill>
                  <a:schemeClr val="tx1"/>
                </a:solidFill>
              </a:rPr>
            </a:br>
            <a:r>
              <a:rPr lang="hu-HU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„... amennyiben kiderülne egy szervről, hogy nem alakulhatott ki sok egymást követő apró változás útján, egész elméletem megdőlne ...”</a:t>
            </a:r>
            <a:endParaRPr lang="hu-HU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defRPr sz="1800">
                <a:solidFill>
                  <a:schemeClr val="tx1"/>
                </a:solidFill>
                <a:latin typeface="Times New Roman" pitchFamily="18" charset="0"/>
              </a:defRPr>
            </a:lvl1pPr>
            <a:lvl2pPr marL="685817" indent="-263776" defTabSz="914423" eaLnBrk="0" hangingPunct="0">
              <a:defRPr sz="1800">
                <a:solidFill>
                  <a:schemeClr val="tx1"/>
                </a:solidFill>
                <a:latin typeface="Times New Roman" pitchFamily="18" charset="0"/>
              </a:defRPr>
            </a:lvl2pPr>
            <a:lvl3pPr marL="1055103" indent="-211021" defTabSz="914423" eaLnBrk="0" hangingPunct="0">
              <a:defRPr sz="1800">
                <a:solidFill>
                  <a:schemeClr val="tx1"/>
                </a:solidFill>
                <a:latin typeface="Times New Roman" pitchFamily="18" charset="0"/>
              </a:defRPr>
            </a:lvl3pPr>
            <a:lvl4pPr marL="1477145" indent="-211021" defTabSz="914423" eaLnBrk="0" hangingPunct="0">
              <a:defRPr sz="1800">
                <a:solidFill>
                  <a:schemeClr val="tx1"/>
                </a:solidFill>
                <a:latin typeface="Times New Roman" pitchFamily="18" charset="0"/>
              </a:defRPr>
            </a:lvl4pPr>
            <a:lvl5pPr marL="1899186" indent="-211021" defTabSz="914423" eaLnBrk="0" hangingPunct="0">
              <a:defRPr sz="1800">
                <a:solidFill>
                  <a:schemeClr val="tx1"/>
                </a:solidFill>
                <a:latin typeface="Times New Roman" pitchFamily="18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pitchFamily="18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pitchFamily="18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pitchFamily="18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33E13AF-C33E-4833-BCBF-1E6AA6EC563F}" type="slidenum">
              <a:rPr lang="hu-HU" sz="1200">
                <a:solidFill>
                  <a:prstClr val="black"/>
                </a:solidFill>
              </a:rPr>
              <a:pPr eaLnBrk="1" hangingPunct="1"/>
              <a:t>15</a:t>
            </a:fld>
            <a:endParaRPr lang="hu-HU" sz="1200">
              <a:solidFill>
                <a:prstClr val="black"/>
              </a:solidFill>
            </a:endParaRPr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l" eaLnBrk="1" hangingPunct="1"/>
            <a:r>
              <a:rPr lang="hu-HU" sz="1200" dirty="0" smtClean="0"/>
              <a:t>Sajnálatos módon a csernobili katasztrófa nyomán létrejött a világ legnagyobb laboratóriuma, ahol a radioaktív sugárzás élőlényekre gyakorolt hatását </a:t>
            </a:r>
            <a:r>
              <a:rPr lang="hu-HU" sz="1200" dirty="0" err="1" smtClean="0"/>
              <a:t>többszáz</a:t>
            </a:r>
            <a:r>
              <a:rPr lang="hu-HU" sz="1200" dirty="0" smtClean="0"/>
              <a:t> éven át tanulmányozhatjuk. </a:t>
            </a:r>
          </a:p>
          <a:p>
            <a:pPr algn="l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hu-HU" sz="1200" dirty="0" smtClean="0">
                <a:solidFill>
                  <a:srgbClr val="000000"/>
                </a:solidFill>
              </a:rPr>
              <a:t>A kutatók legnagyobb megdöbbenésére a sugárfertőzött területen az élővilág bámulatos gyorsasággal hódította vissza az embertől az élőhelyet. 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Mutánsok, kétfejű medvék, és artériára támadó rétisasok helyett, </a:t>
            </a:r>
            <a:r>
              <a:rPr lang="hu-H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Csernobilban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és körzetében virágzik a természet. Az itt élő állatok köszönik szépen jól vannak. A </a:t>
            </a:r>
            <a:r>
              <a:rPr lang="hu-H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Geo információi szerint a tiltott zóna gazdag természeti rezervátummá vált az elmúlt húsz évben. </a:t>
            </a:r>
            <a:r>
              <a:rPr lang="hu-HU" sz="1200" dirty="0" smtClean="0">
                <a:solidFill>
                  <a:srgbClr val="000000"/>
                </a:solidFill>
              </a:rPr>
              <a:t>A mutációk száma és gyakorisága törtrésze annak, amit a tudósok vártak volna. Az </a:t>
            </a:r>
            <a:r>
              <a:rPr lang="hu-HU" sz="1200" dirty="0" err="1" smtClean="0">
                <a:solidFill>
                  <a:srgbClr val="000000"/>
                </a:solidFill>
              </a:rPr>
              <a:t>örökítőanyagban</a:t>
            </a:r>
            <a:r>
              <a:rPr lang="hu-HU" sz="1200" dirty="0" smtClean="0">
                <a:solidFill>
                  <a:srgbClr val="000000"/>
                </a:solidFill>
              </a:rPr>
              <a:t> kódolt önjavító „áramkörök” bámulatos teljesítményén a legedzettebb kutatók is meglepődtek. </a:t>
            </a:r>
            <a:r>
              <a:rPr lang="hu-HU" dirty="0" smtClean="0"/>
              <a:t>Életképes, előnyös mutációkat  nem is olyan könnyű létrehozni még mesterséges módon sem. </a:t>
            </a:r>
            <a:r>
              <a:rPr lang="hu-HU" sz="1200" dirty="0" smtClean="0">
                <a:solidFill>
                  <a:srgbClr val="000000"/>
                </a:solidFill>
              </a:rPr>
              <a:t>Az életképtelen, vagy hátrányos mutációk (amelyek az összes mutációk 99,999%-át adják) azonban azonnal </a:t>
            </a:r>
            <a:r>
              <a:rPr lang="hu-HU" sz="1200" dirty="0" err="1" smtClean="0">
                <a:solidFill>
                  <a:srgbClr val="000000"/>
                </a:solidFill>
              </a:rPr>
              <a:t>kihullanak</a:t>
            </a:r>
            <a:r>
              <a:rPr lang="hu-HU" sz="1200" dirty="0" smtClean="0">
                <a:solidFill>
                  <a:srgbClr val="000000"/>
                </a:solidFill>
              </a:rPr>
              <a:t> a „természetes szelekció” rostáján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Mutánsok, kétfejű medvék, és artériára támadó rétisasok helyett, </a:t>
            </a:r>
            <a:r>
              <a:rPr lang="hu-H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Csernobilban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és körzetében virágzik a természet. Az itt élő állatok köszönik szépen jól vannak. A </a:t>
            </a:r>
            <a:r>
              <a:rPr lang="hu-H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Geo információi szerint a tiltott zóna gazdag természeti rezervátummá vált az elmúlt húsz évben.</a:t>
            </a:r>
          </a:p>
          <a:p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Minden van itt mi szem s szájnak ingere. Ráadásul háborítatlanul. Mint ha direkt örülnének az itt honos állatok, hogy már nem kell az emberek társaságától tartaniuk. Végre nem piszkálja őket semmi és senki. Olyannyira helyreállt a flóra és fauna egyensúlya, hogy az egykor veszélyeztetett fajok már egyre inkább benépesítik a környezetet. Például a vadlovak állítólagos leszármazottja, a híres </a:t>
            </a:r>
            <a:r>
              <a:rPr lang="hu-H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Przewalski-lovak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száma 98′ óta megötszöröződött. És még sorolhatnánk. A 15 napos váltásokban </a:t>
            </a:r>
            <a:r>
              <a:rPr lang="hu-H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Csernobilban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dolgozó emberek remélik, hogy egyszer egy rezervátum létesülhet, ráadásul az egyik legnagyobb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dirty="0" smtClean="0"/>
              <a:t>Vagyis, az elvesztett géneket/tulajdonságokat visszaállítja a genetikai program. </a:t>
            </a:r>
            <a:endParaRPr lang="hu-HU" dirty="0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F735E6-ADAC-4BC4-B402-33D6A92E8987}" type="slidenum">
              <a:rPr lang="hu-HU" smtClean="0"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958174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defRPr sz="1800">
                <a:solidFill>
                  <a:schemeClr val="tx1"/>
                </a:solidFill>
                <a:latin typeface="Times New Roman" pitchFamily="18" charset="0"/>
              </a:defRPr>
            </a:lvl1pPr>
            <a:lvl2pPr marL="685817" indent="-263776" defTabSz="914423" eaLnBrk="0" hangingPunct="0">
              <a:defRPr sz="1800">
                <a:solidFill>
                  <a:schemeClr val="tx1"/>
                </a:solidFill>
                <a:latin typeface="Times New Roman" pitchFamily="18" charset="0"/>
              </a:defRPr>
            </a:lvl2pPr>
            <a:lvl3pPr marL="1055103" indent="-211021" defTabSz="914423" eaLnBrk="0" hangingPunct="0">
              <a:defRPr sz="1800">
                <a:solidFill>
                  <a:schemeClr val="tx1"/>
                </a:solidFill>
                <a:latin typeface="Times New Roman" pitchFamily="18" charset="0"/>
              </a:defRPr>
            </a:lvl3pPr>
            <a:lvl4pPr marL="1477145" indent="-211021" defTabSz="914423" eaLnBrk="0" hangingPunct="0">
              <a:defRPr sz="1800">
                <a:solidFill>
                  <a:schemeClr val="tx1"/>
                </a:solidFill>
                <a:latin typeface="Times New Roman" pitchFamily="18" charset="0"/>
              </a:defRPr>
            </a:lvl4pPr>
            <a:lvl5pPr marL="1899186" indent="-211021" defTabSz="914423" eaLnBrk="0" hangingPunct="0">
              <a:defRPr sz="1800">
                <a:solidFill>
                  <a:schemeClr val="tx1"/>
                </a:solidFill>
                <a:latin typeface="Times New Roman" pitchFamily="18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pitchFamily="18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pitchFamily="18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pitchFamily="18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8A4E62C-6B4F-4567-A29E-E2687FB506A4}" type="slidenum">
              <a:rPr lang="hu-HU" sz="1200">
                <a:solidFill>
                  <a:prstClr val="black"/>
                </a:solidFill>
              </a:rPr>
              <a:pPr eaLnBrk="1" hangingPunct="1"/>
              <a:t>17</a:t>
            </a:fld>
            <a:endParaRPr lang="hu-HU" sz="1200">
              <a:solidFill>
                <a:prstClr val="black"/>
              </a:solidFill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8465" y="686474"/>
            <a:ext cx="4941072" cy="3428114"/>
          </a:xfrm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hu-HU" dirty="0" smtClean="0"/>
              <a:t>A biológusoknak sosem szabad elfelejteniük, hogy amit látnak, azt nem megtervezték, hanem kifejlődött ….</a:t>
            </a:r>
          </a:p>
          <a:p>
            <a:pPr eaLnBrk="1" hangingPunct="1"/>
            <a:endParaRPr lang="hu-HU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defRPr sz="1800">
                <a:solidFill>
                  <a:schemeClr val="tx1"/>
                </a:solidFill>
                <a:latin typeface="Times New Roman" pitchFamily="18" charset="0"/>
              </a:defRPr>
            </a:lvl1pPr>
            <a:lvl2pPr marL="685817" indent="-263776" defTabSz="914423" eaLnBrk="0" hangingPunct="0">
              <a:defRPr sz="1800">
                <a:solidFill>
                  <a:schemeClr val="tx1"/>
                </a:solidFill>
                <a:latin typeface="Times New Roman" pitchFamily="18" charset="0"/>
              </a:defRPr>
            </a:lvl2pPr>
            <a:lvl3pPr marL="1055103" indent="-211021" defTabSz="914423" eaLnBrk="0" hangingPunct="0">
              <a:defRPr sz="1800">
                <a:solidFill>
                  <a:schemeClr val="tx1"/>
                </a:solidFill>
                <a:latin typeface="Times New Roman" pitchFamily="18" charset="0"/>
              </a:defRPr>
            </a:lvl3pPr>
            <a:lvl4pPr marL="1477145" indent="-211021" defTabSz="914423" eaLnBrk="0" hangingPunct="0">
              <a:defRPr sz="1800">
                <a:solidFill>
                  <a:schemeClr val="tx1"/>
                </a:solidFill>
                <a:latin typeface="Times New Roman" pitchFamily="18" charset="0"/>
              </a:defRPr>
            </a:lvl4pPr>
            <a:lvl5pPr marL="1899186" indent="-211021" defTabSz="914423" eaLnBrk="0" hangingPunct="0">
              <a:defRPr sz="1800">
                <a:solidFill>
                  <a:schemeClr val="tx1"/>
                </a:solidFill>
                <a:latin typeface="Times New Roman" pitchFamily="18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pitchFamily="18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pitchFamily="18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pitchFamily="18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649C2D0-8EF5-4CA0-91C8-0C0FE6FA8006}" type="slidenum">
              <a:rPr lang="hu-HU" sz="1200">
                <a:solidFill>
                  <a:prstClr val="black"/>
                </a:solidFill>
              </a:rPr>
              <a:pPr eaLnBrk="1" hangingPunct="1"/>
              <a:t>18</a:t>
            </a:fld>
            <a:endParaRPr lang="hu-HU" sz="1200">
              <a:solidFill>
                <a:prstClr val="black"/>
              </a:solidFill>
            </a:endParaRPr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hu-HU" sz="1200" b="1" i="1" dirty="0" smtClean="0"/>
              <a:t>A fokozatos fejlődés elmélete és a tények</a:t>
            </a:r>
          </a:p>
          <a:p>
            <a:pPr eaLnBrk="1" hangingPunct="1"/>
            <a:endParaRPr lang="hu-HU" sz="1200" b="1" i="1" dirty="0" smtClean="0"/>
          </a:p>
          <a:p>
            <a:r>
              <a:rPr lang="hu-H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Amikor a tenyésztők hosszú és fáradságos munkával kitenyésztenek egy új kutyafajtát, vagy almafajtát, a meglevő, óriási redundanciával rendelkező génállományból azokat a géneket válogatják ki, amelyek számukra kedvezőek. Azonban, ha hagyjuk a fajtákat, alfajokat keveredni,</a:t>
            </a:r>
          </a:p>
          <a:p>
            <a:r>
              <a:rPr lang="hu-H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akkor a palotapincsből és az uszkárból, meg a ki tudja hány fajtából egy idő után ismét létrejön a „kutya” az ÖSSZES génnel együtt. Vagyis, az elvesztett géneket/tulajdonságokat visszaállítja a genetikai program.</a:t>
            </a:r>
          </a:p>
          <a:p>
            <a:r>
              <a:rPr lang="hu-HU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Ez annak a bizonyítéka, hogy a fajok NEM változnak.</a:t>
            </a:r>
          </a:p>
          <a:p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DNS a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mutációk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és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az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ivaros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szaporodás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közben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folyamatosan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változik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De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legfeljebb</a:t>
            </a:r>
            <a:r>
              <a:rPr lang="hu-H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információt VESZÍT, új információ nem képződik benne.</a:t>
            </a:r>
          </a:p>
          <a:p>
            <a:r>
              <a:rPr lang="hu-HU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Tégy ki egy tetszőleges élő szervezetet bármilyen szelekciós nyomásnak, és </a:t>
            </a:r>
            <a:r>
              <a:rPr lang="hu-HU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MENDEL-t</a:t>
            </a:r>
            <a:r>
              <a:rPr lang="hu-HU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fogod igazolni, nem Darwint.</a:t>
            </a:r>
            <a:endParaRPr lang="hu-HU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defRPr sz="1800">
                <a:solidFill>
                  <a:schemeClr val="tx1"/>
                </a:solidFill>
                <a:latin typeface="Times New Roman" pitchFamily="18" charset="0"/>
              </a:defRPr>
            </a:lvl1pPr>
            <a:lvl2pPr marL="685817" indent="-263776" defTabSz="914423" eaLnBrk="0" hangingPunct="0">
              <a:defRPr sz="1800">
                <a:solidFill>
                  <a:schemeClr val="tx1"/>
                </a:solidFill>
                <a:latin typeface="Times New Roman" pitchFamily="18" charset="0"/>
              </a:defRPr>
            </a:lvl2pPr>
            <a:lvl3pPr marL="1055103" indent="-211021" defTabSz="914423" eaLnBrk="0" hangingPunct="0">
              <a:defRPr sz="1800">
                <a:solidFill>
                  <a:schemeClr val="tx1"/>
                </a:solidFill>
                <a:latin typeface="Times New Roman" pitchFamily="18" charset="0"/>
              </a:defRPr>
            </a:lvl3pPr>
            <a:lvl4pPr marL="1477145" indent="-211021" defTabSz="914423" eaLnBrk="0" hangingPunct="0">
              <a:defRPr sz="1800">
                <a:solidFill>
                  <a:schemeClr val="tx1"/>
                </a:solidFill>
                <a:latin typeface="Times New Roman" pitchFamily="18" charset="0"/>
              </a:defRPr>
            </a:lvl4pPr>
            <a:lvl5pPr marL="1899186" indent="-211021" defTabSz="914423" eaLnBrk="0" hangingPunct="0">
              <a:defRPr sz="1800">
                <a:solidFill>
                  <a:schemeClr val="tx1"/>
                </a:solidFill>
                <a:latin typeface="Times New Roman" pitchFamily="18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pitchFamily="18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pitchFamily="18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pitchFamily="18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894687C-451F-4138-884E-4D1F939866B8}" type="slidenum">
              <a:rPr lang="hu-HU" sz="1200">
                <a:solidFill>
                  <a:prstClr val="black"/>
                </a:solidFill>
              </a:rPr>
              <a:pPr eaLnBrk="1" hangingPunct="1"/>
              <a:t>19</a:t>
            </a:fld>
            <a:endParaRPr lang="hu-HU" sz="1200">
              <a:solidFill>
                <a:prstClr val="black"/>
              </a:solidFill>
            </a:endParaRPr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hu-HU" sz="1200" dirty="0" smtClean="0"/>
              <a:t>Tudományosan </a:t>
            </a:r>
            <a:r>
              <a:rPr lang="hu-HU" sz="1200" b="1" dirty="0" smtClean="0"/>
              <a:t>nem</a:t>
            </a:r>
            <a:r>
              <a:rPr lang="hu-HU" sz="1200" dirty="0" smtClean="0"/>
              <a:t> bizonyított, hogy a lassú, apró lépésenkénti folyamatos fejlődés létezett. Nincs egyértelmű bizonyíték a fajok egymásba átalakulására, az CSAK TEÓRIA.</a:t>
            </a:r>
          </a:p>
          <a:p>
            <a:pPr eaLnBrk="1" hangingPunct="1"/>
            <a:r>
              <a:rPr lang="hu-HU" sz="1200" dirty="0" smtClean="0"/>
              <a:t>Ha a különböző módszerekkel kapott filogenetikai fákat összehasonlítjuk, kiderül, hogy köszönő viszonyban sincsenek egymással. Az egyik szerint a sertés a legközelebbi rokonunk, a másik szerint a csimpánz, a harmadik szerint a delfin stb. Attól függően, hogy a külalak, a funkció, az egyes kiragadott fehérjék szekvenciája, vagy éppen maga a DNS a filogenetikai fa felállításának alapja.</a:t>
            </a:r>
            <a:endParaRPr lang="hu-HU" dirty="0" smtClean="0"/>
          </a:p>
          <a:p>
            <a:r>
              <a:rPr lang="hu-H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Az evolúció elmélete az élet keletkezését nem tárgyalja, mert nem tudja, ill., mert saját magát cáfolná meg. Egyszerűen kijelenti, hogy „valahogyan keletkezett” és kész. Aki azt állítja, hogy „az élet a mai formáját evolúció útján érte el” legalább annyira a hitét bizonygatja, mint aki azt állítja, hogy így lett megteremtve, ugyanis egyikre sincsen cáfolhatatlan bizonyíték.</a:t>
            </a:r>
            <a:endParaRPr lang="hu-HU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defRPr sz="1800">
                <a:solidFill>
                  <a:schemeClr val="tx1"/>
                </a:solidFill>
                <a:latin typeface="Times New Roman" pitchFamily="18" charset="0"/>
              </a:defRPr>
            </a:lvl1pPr>
            <a:lvl2pPr marL="685817" indent="-263776" defTabSz="914423" eaLnBrk="0" hangingPunct="0">
              <a:defRPr sz="1800">
                <a:solidFill>
                  <a:schemeClr val="tx1"/>
                </a:solidFill>
                <a:latin typeface="Times New Roman" pitchFamily="18" charset="0"/>
              </a:defRPr>
            </a:lvl2pPr>
            <a:lvl3pPr marL="1055103" indent="-211021" defTabSz="914423" eaLnBrk="0" hangingPunct="0">
              <a:defRPr sz="1800">
                <a:solidFill>
                  <a:schemeClr val="tx1"/>
                </a:solidFill>
                <a:latin typeface="Times New Roman" pitchFamily="18" charset="0"/>
              </a:defRPr>
            </a:lvl3pPr>
            <a:lvl4pPr marL="1477145" indent="-211021" defTabSz="914423" eaLnBrk="0" hangingPunct="0">
              <a:defRPr sz="1800">
                <a:solidFill>
                  <a:schemeClr val="tx1"/>
                </a:solidFill>
                <a:latin typeface="Times New Roman" pitchFamily="18" charset="0"/>
              </a:defRPr>
            </a:lvl4pPr>
            <a:lvl5pPr marL="1899186" indent="-211021" defTabSz="914423" eaLnBrk="0" hangingPunct="0">
              <a:defRPr sz="1800">
                <a:solidFill>
                  <a:schemeClr val="tx1"/>
                </a:solidFill>
                <a:latin typeface="Times New Roman" pitchFamily="18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pitchFamily="18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pitchFamily="18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pitchFamily="18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B6CC349-E4C2-4321-A8FB-BB584F3CF409}" type="slidenum">
              <a:rPr lang="hu-HU" sz="1200">
                <a:solidFill>
                  <a:prstClr val="black"/>
                </a:solidFill>
              </a:rPr>
              <a:pPr eaLnBrk="1" hangingPunct="1"/>
              <a:t>2</a:t>
            </a:fld>
            <a:endParaRPr lang="hu-HU" sz="1200">
              <a:solidFill>
                <a:prstClr val="black"/>
              </a:solidFill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3./ Mégsem evolúció?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előtt moderátor rövid magyarázó beszéde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rövid filmrészlet 2-3 p</a:t>
            </a:r>
          </a:p>
          <a:p>
            <a:pPr marL="171450" indent="-171450">
              <a:buFontTx/>
              <a:buChar char="-"/>
            </a:pP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DNS komplexitás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2013.10.25. péntek, 18:00 ó  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(itt 1 héttel korábbi időpont szerepel, mert a nov. 1-i Mindenszentek ünnepet figyelembe vettük)</a:t>
            </a:r>
            <a:b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(Előadó: Dr. Farkas Ferenc, vegyészmérnök) </a:t>
            </a:r>
          </a:p>
          <a:p>
            <a:pPr marL="171450" indent="-171450">
              <a:buFontTx/>
              <a:buChar char="-"/>
            </a:pPr>
            <a:r>
              <a:rPr lang="hu-HU" dirty="0" err="1" smtClean="0"/>
              <a:t>Maz</a:t>
            </a:r>
            <a:r>
              <a:rPr lang="hu-HU" dirty="0" smtClean="0"/>
              <a:t> információ a meghatározó. Ha nincs DNS, nincs sejt, ha nincs sejt, nincs érzékelő. Ő maga mondta: a tudás hatalom, de tudás mindig a meglévő információból ered. Hiába van egy számítógéped ha nincsenek rajta szoftverek amelyek működtetik a számítógépedet. Hiába van egy információ hordozód, ha nincs rajta információ. Önmagában </a:t>
            </a:r>
            <a:r>
              <a:rPr lang="hu-HU" smtClean="0"/>
              <a:t>az infóhordozó </a:t>
            </a:r>
            <a:r>
              <a:rPr lang="hu-HU" dirty="0" smtClean="0"/>
              <a:t>nem ér semmit, ha nincs rajta információ.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hu-HU" dirty="0" smtClean="0"/>
          </a:p>
          <a:p>
            <a:pPr eaLnBrk="1" hangingPunct="1"/>
            <a:endParaRPr lang="hu-HU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defRPr sz="1800">
                <a:solidFill>
                  <a:schemeClr val="tx1"/>
                </a:solidFill>
                <a:latin typeface="Times New Roman" pitchFamily="18" charset="0"/>
              </a:defRPr>
            </a:lvl1pPr>
            <a:lvl2pPr marL="685817" indent="-263776" defTabSz="914423" eaLnBrk="0" hangingPunct="0">
              <a:defRPr sz="1800">
                <a:solidFill>
                  <a:schemeClr val="tx1"/>
                </a:solidFill>
                <a:latin typeface="Times New Roman" pitchFamily="18" charset="0"/>
              </a:defRPr>
            </a:lvl2pPr>
            <a:lvl3pPr marL="1055103" indent="-211021" defTabSz="914423" eaLnBrk="0" hangingPunct="0">
              <a:defRPr sz="1800">
                <a:solidFill>
                  <a:schemeClr val="tx1"/>
                </a:solidFill>
                <a:latin typeface="Times New Roman" pitchFamily="18" charset="0"/>
              </a:defRPr>
            </a:lvl3pPr>
            <a:lvl4pPr marL="1477145" indent="-211021" defTabSz="914423" eaLnBrk="0" hangingPunct="0">
              <a:defRPr sz="1800">
                <a:solidFill>
                  <a:schemeClr val="tx1"/>
                </a:solidFill>
                <a:latin typeface="Times New Roman" pitchFamily="18" charset="0"/>
              </a:defRPr>
            </a:lvl4pPr>
            <a:lvl5pPr marL="1899186" indent="-211021" defTabSz="914423" eaLnBrk="0" hangingPunct="0">
              <a:defRPr sz="1800">
                <a:solidFill>
                  <a:schemeClr val="tx1"/>
                </a:solidFill>
                <a:latin typeface="Times New Roman" pitchFamily="18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pitchFamily="18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pitchFamily="18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pitchFamily="18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01B3949-6789-426F-A14F-60D5772F8884}" type="slidenum">
              <a:rPr lang="hu-HU" sz="1200">
                <a:solidFill>
                  <a:prstClr val="black"/>
                </a:solidFill>
              </a:rPr>
              <a:pPr eaLnBrk="1" hangingPunct="1"/>
              <a:t>20</a:t>
            </a:fld>
            <a:endParaRPr lang="hu-HU" sz="1200">
              <a:solidFill>
                <a:prstClr val="black"/>
              </a:solidFill>
            </a:endParaRPr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hu-HU" sz="1200" dirty="0" smtClean="0"/>
              <a:t>Amikor a tenyésztők hosszú és fáradságos munkával kitenyésztenek egy új kutyafajtát, vagy almafajtát, a meglevő, óriási redundanciával rendelkező génállományból azokat a géneket válogatják ki, amelyek számukra kedvezőek. </a:t>
            </a:r>
            <a:br>
              <a:rPr lang="hu-HU" sz="1200" dirty="0" smtClean="0"/>
            </a:br>
            <a:r>
              <a:rPr lang="hu-HU" sz="1200" dirty="0" smtClean="0"/>
              <a:t/>
            </a:r>
            <a:br>
              <a:rPr lang="hu-HU" sz="1200" dirty="0" smtClean="0"/>
            </a:br>
            <a:r>
              <a:rPr lang="hu-HU" sz="1200" dirty="0" smtClean="0"/>
              <a:t>Azonban, ha hagyjuk a fajtákat, alfajokat keveredni, akkor a palotapincsiből és az uszkárból, meg a ki tudja hány fajtából egy idő után ismét létrejön a „kutya” az ÖSSZES génnel együtt. </a:t>
            </a:r>
            <a:br>
              <a:rPr lang="hu-HU" sz="1200" dirty="0" smtClean="0"/>
            </a:br>
            <a:r>
              <a:rPr lang="hu-HU" sz="1200" dirty="0" smtClean="0"/>
              <a:t/>
            </a:r>
            <a:br>
              <a:rPr lang="hu-HU" sz="1200" dirty="0" smtClean="0"/>
            </a:br>
            <a:r>
              <a:rPr lang="hu-HU" sz="1200" dirty="0" smtClean="0"/>
              <a:t>Vagyis, az elvesztett géneket/tulajdonságokat visszaállítja a genetikai program. </a:t>
            </a:r>
          </a:p>
          <a:p>
            <a:pPr eaLnBrk="1" hangingPunct="1"/>
            <a:r>
              <a:rPr lang="hu-HU" b="1" i="1" dirty="0" smtClean="0"/>
              <a:t>„Tégy ki egy tetszőleges élő szervezetet bármilyen szelekciós nyomásnak, és </a:t>
            </a:r>
            <a:r>
              <a:rPr lang="hu-HU" b="1" i="1" dirty="0" err="1" smtClean="0"/>
              <a:t>MENDEL-t</a:t>
            </a:r>
            <a:r>
              <a:rPr lang="hu-HU" b="1" i="1" dirty="0" smtClean="0"/>
              <a:t> fogod igazolni, nem Darwint.”</a:t>
            </a:r>
            <a:r>
              <a:rPr lang="hu-HU" sz="2000" b="1" i="1" dirty="0" smtClean="0"/>
              <a:t/>
            </a:r>
            <a:br>
              <a:rPr lang="hu-HU" sz="2000" b="1" i="1" dirty="0" smtClean="0"/>
            </a:br>
            <a:r>
              <a:rPr lang="hu-HU" sz="2000" b="1" i="1" dirty="0" smtClean="0"/>
              <a:t>Ez annak a bizonyítéka, hogy a fajok NEM változnak.</a:t>
            </a:r>
            <a:r>
              <a:rPr lang="hu-HU" sz="1200" dirty="0" smtClean="0"/>
              <a:t/>
            </a:r>
            <a:br>
              <a:rPr lang="hu-HU" sz="1200" dirty="0" smtClean="0"/>
            </a:br>
            <a:r>
              <a:rPr lang="hu-HU" sz="1200" dirty="0" smtClean="0"/>
              <a:t/>
            </a:r>
            <a:br>
              <a:rPr lang="hu-HU" sz="1200" dirty="0" smtClean="0"/>
            </a:br>
            <a:r>
              <a:rPr lang="hu-HU" sz="1200" dirty="0" smtClean="0"/>
              <a:t>A DNS a mutációk, és az ivaros szaporodás közben folyamatosan változik. De legfeljebb információt </a:t>
            </a:r>
            <a:r>
              <a:rPr lang="hu-HU" sz="1200" b="1" dirty="0" smtClean="0">
                <a:solidFill>
                  <a:srgbClr val="FF0000"/>
                </a:solidFill>
              </a:rPr>
              <a:t>VESZÍT</a:t>
            </a:r>
            <a:r>
              <a:rPr lang="hu-HU" sz="1200" dirty="0" smtClean="0"/>
              <a:t>, új információ nem képződik benne. </a:t>
            </a:r>
            <a:endParaRPr lang="hu-HU" dirty="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defRPr sz="1800">
                <a:solidFill>
                  <a:schemeClr val="tx1"/>
                </a:solidFill>
                <a:latin typeface="Times New Roman" pitchFamily="18" charset="0"/>
              </a:defRPr>
            </a:lvl1pPr>
            <a:lvl2pPr marL="685817" indent="-263776" defTabSz="914423" eaLnBrk="0" hangingPunct="0">
              <a:defRPr sz="1800">
                <a:solidFill>
                  <a:schemeClr val="tx1"/>
                </a:solidFill>
                <a:latin typeface="Times New Roman" pitchFamily="18" charset="0"/>
              </a:defRPr>
            </a:lvl2pPr>
            <a:lvl3pPr marL="1055103" indent="-211021" defTabSz="914423" eaLnBrk="0" hangingPunct="0">
              <a:defRPr sz="1800">
                <a:solidFill>
                  <a:schemeClr val="tx1"/>
                </a:solidFill>
                <a:latin typeface="Times New Roman" pitchFamily="18" charset="0"/>
              </a:defRPr>
            </a:lvl3pPr>
            <a:lvl4pPr marL="1477145" indent="-211021" defTabSz="914423" eaLnBrk="0" hangingPunct="0">
              <a:defRPr sz="1800">
                <a:solidFill>
                  <a:schemeClr val="tx1"/>
                </a:solidFill>
                <a:latin typeface="Times New Roman" pitchFamily="18" charset="0"/>
              </a:defRPr>
            </a:lvl4pPr>
            <a:lvl5pPr marL="1899186" indent="-211021" defTabSz="914423" eaLnBrk="0" hangingPunct="0">
              <a:defRPr sz="1800">
                <a:solidFill>
                  <a:schemeClr val="tx1"/>
                </a:solidFill>
                <a:latin typeface="Times New Roman" pitchFamily="18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pitchFamily="18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pitchFamily="18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pitchFamily="18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A587901-E411-41A9-950F-D2FE7CEB9611}" type="slidenum">
              <a:rPr lang="hu-HU" sz="1200">
                <a:solidFill>
                  <a:prstClr val="black"/>
                </a:solidFill>
              </a:rPr>
              <a:pPr eaLnBrk="1" hangingPunct="1"/>
              <a:t>21</a:t>
            </a:fld>
            <a:endParaRPr lang="hu-HU" sz="1200">
              <a:solidFill>
                <a:prstClr val="black"/>
              </a:solidFill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8465" y="686474"/>
            <a:ext cx="4941072" cy="3428114"/>
          </a:xfrm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hu-HU" dirty="0" smtClean="0">
                <a:solidFill>
                  <a:schemeClr val="tx1"/>
                </a:solidFill>
              </a:rPr>
              <a:t>Az evolúció természete:</a:t>
            </a:r>
          </a:p>
          <a:p>
            <a:pPr algn="l" eaLnBrk="1" hangingPunct="1"/>
            <a:r>
              <a:rPr lang="hu-HU" sz="10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 tömör fakerék először küllőssé evolválódott, majd a küllős fakerékből evolválódott  bicikli, majd ebből a motorkerékpár.</a:t>
            </a:r>
          </a:p>
          <a:p>
            <a:pPr algn="l" eaLnBrk="1" hangingPunct="1"/>
            <a:r>
              <a:rPr lang="hu-HU" sz="10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Közben elágazott az evolúció, és a másik ágon szekér lett a küllős fakerékből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0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 második ágon evolválódott szekér kereszteződött a motorkerékpárral, és a genetika törvényei szerint létrejött az utód, a motorral hajtott szekér, vagyis az autó.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0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Ezután ez evolválódott tovább, mígnem eljutottunk a Forma-1-ig, és persze közben a fejlődés a többi (közben szerteágazó) vonalon is folytatódott a természetes szelekció és a genetika törvényei szerint, mígnem a faküllős kerékből kifejlődött a propeller, abból a repülőgép, és abból az űrrakéta. </a:t>
            </a:r>
          </a:p>
          <a:p>
            <a:pPr algn="l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hu-HU" sz="10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MINDEZ A TERMÉSZETES KIVÁLASZTÓDÁS ÉS AZ EVOLÚCIÓ TÖRVÉNYEI SZERINT, ÉRTELMES TERVEZŐ KÖZREMŰKÖDÉSE NÉLKÜL.</a:t>
            </a:r>
          </a:p>
          <a:p>
            <a:pPr eaLnBrk="1" hangingPunct="1"/>
            <a:endParaRPr lang="hu-HU" dirty="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hu-HU" dirty="0" smtClean="0">
                <a:solidFill>
                  <a:schemeClr val="tx1"/>
                </a:solidFill>
              </a:rPr>
              <a:t>Az evolúció természete:</a:t>
            </a:r>
          </a:p>
          <a:p>
            <a:pPr algn="l" eaLnBrk="1" hangingPunct="1"/>
            <a:r>
              <a:rPr lang="hu-HU" sz="12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 tömör fakerék először küllőssé evolválódott, majd a küllős fakerékből evolválódott  bicikli, majd ebből a motorkerékpár.</a:t>
            </a:r>
          </a:p>
          <a:p>
            <a:pPr algn="l" eaLnBrk="1" hangingPunct="1"/>
            <a:r>
              <a:rPr lang="hu-HU" sz="12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Közben elágazott az evolúció, és a másik ágon szekér lett a küllős fakerékből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 második ágon evolválódott szekér kereszteződött a motorkerékpárral, és a genetika törvényei szerint létrejött az utód, a motorral hajtott szekér, vagyis az autó.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Ezután ez evolválódott tovább, mígnem eljutottunk a Forma-1-ig, és persze közben a fejlődés a többi (közben szerteágazó) vonalon is folytatódott a természetes szelekció és a genetika törvényei szerint, mígnem a faküllős kerékből kifejlődött a propeller, abból a repülőgép, és abból az űrrakéta. </a:t>
            </a:r>
          </a:p>
          <a:p>
            <a:pPr algn="l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hu-HU" sz="12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MINDEZ A TERMÉSZETES KIVÁLASZTÓDÁS ÉS AZ EVOLÚCIÓ TÖRVÉNYEI SZERINT, ÉRTELMES TERVEZŐ KÖZREMŰKÖDÉSE NÉLKÜL.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12BCAD-097D-4099-8974-F22C3EC75C04}" type="slidenum">
              <a:rPr lang="hu-HU" smtClean="0"/>
              <a:t>22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96009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hu-HU" dirty="0" smtClean="0">
                <a:solidFill>
                  <a:schemeClr val="tx1"/>
                </a:solidFill>
              </a:rPr>
              <a:t>Az evolúció természete:</a:t>
            </a:r>
          </a:p>
          <a:p>
            <a:pPr algn="l" eaLnBrk="1" hangingPunct="1"/>
            <a:r>
              <a:rPr lang="hu-HU" sz="12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 tömör fakerék először küllőssé evolválódott, majd a küllős fakerékből evolválódott  bicikli, majd ebből a motorkerékpár.</a:t>
            </a:r>
          </a:p>
          <a:p>
            <a:pPr algn="l" eaLnBrk="1" hangingPunct="1"/>
            <a:r>
              <a:rPr lang="hu-HU" sz="12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Közben elágazott az evolúció, és a másik ágon szekér lett a küllős fakerékből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 második ágon evolválódott szekér kereszteződött a motorkerékpárral, és a genetika törvényei szerint létrejött az utód, a motorral hajtott szekér, vagyis az autó.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Ezután ez evolválódott tovább, mígnem eljutottunk a Forma-1-ig, és persze közben a fejlődés a többi (közben szerteágazó) vonalon is folytatódott a természetes szelekció és a genetika törvényei szerint, mígnem a faküllős kerékből kifejlődött a propeller, abból a repülőgép, és abból az űrrakéta. </a:t>
            </a:r>
          </a:p>
          <a:p>
            <a:pPr algn="l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hu-HU" sz="12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MINDEZ A TERMÉSZETES KIVÁLASZTÓDÁS ÉS AZ EVOLÚCIÓ TÖRVÉNYEI SZERINT, ÉRTELMES TERVEZŐ KÖZREMŰKÖDÉSE NÉLKÜL.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12BCAD-097D-4099-8974-F22C3EC75C04}" type="slidenum">
              <a:rPr lang="hu-HU" smtClean="0"/>
              <a:t>23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96009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hu-HU" dirty="0" smtClean="0">
                <a:solidFill>
                  <a:schemeClr val="tx1"/>
                </a:solidFill>
              </a:rPr>
              <a:t>Az evolúció természete:</a:t>
            </a:r>
          </a:p>
          <a:p>
            <a:pPr algn="l" eaLnBrk="1" hangingPunct="1"/>
            <a:r>
              <a:rPr lang="hu-HU" sz="12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 tömör fakerék először küllőssé evolválódott, majd a küllős fakerékből evolválódott  bicikli, majd ebből a motorkerékpár.</a:t>
            </a:r>
          </a:p>
          <a:p>
            <a:pPr algn="l" eaLnBrk="1" hangingPunct="1"/>
            <a:r>
              <a:rPr lang="hu-HU" sz="12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Közben elágazott az evolúció, és a másik ágon szekér lett a küllős fakerékből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 második ágon evolválódott szekér kereszteződött a motorkerékpárral, és a genetika törvényei szerint létrejött az utód, a motorral hajtott szekér, vagyis az autó.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Ezután ez evolválódott tovább, mígnem eljutottunk a Forma-1-ig, és persze közben a fejlődés a többi (közben szerteágazó) vonalon is folytatódott a természetes szelekció és a genetika törvényei szerint, mígnem a faküllős kerékből kifejlődött a propeller, abból a repülőgép, és abból az űrrakéta. </a:t>
            </a:r>
          </a:p>
          <a:p>
            <a:pPr algn="l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hu-HU" sz="12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MINDEZ A TERMÉSZETES KIVÁLASZTÓDÁS ÉS AZ EVOLÚCIÓ TÖRVÉNYEI SZERINT, ÉRTELMES TERVEZŐ KÖZREMŰKÖDÉSE NÉLKÜL.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12BCAD-097D-4099-8974-F22C3EC75C04}" type="slidenum">
              <a:rPr lang="hu-HU" smtClean="0"/>
              <a:t>24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472638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hu-HU" dirty="0" smtClean="0">
                <a:solidFill>
                  <a:schemeClr val="tx1"/>
                </a:solidFill>
              </a:rPr>
              <a:t>Az evolúció természete:</a:t>
            </a:r>
          </a:p>
          <a:p>
            <a:pPr algn="l" eaLnBrk="1" hangingPunct="1"/>
            <a:r>
              <a:rPr lang="hu-HU" sz="12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 tömör fakerék először küllőssé evolválódott, majd a küllős fakerékből evolválódott  bicikli, majd ebből a motorkerékpár.</a:t>
            </a:r>
          </a:p>
          <a:p>
            <a:pPr algn="l" eaLnBrk="1" hangingPunct="1"/>
            <a:r>
              <a:rPr lang="hu-HU" sz="12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Közben elágazott az evolúció, és a másik ágon szekér lett a küllős fakerékből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 második ágon evolválódott szekér kereszteződött a motorkerékpárral, és a genetika törvényei szerint létrejött az utód, a motorral hajtott szekér, vagyis az autó.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Ezután ez evolválódott tovább, mígnem eljutottunk a Forma-1-ig, és persze közben a fejlődés a többi (közben szerteágazó) vonalon is folytatódott a természetes szelekció és a genetika törvényei szerint, mígnem a faküllős kerékből kifejlődött a propeller, abból a repülőgép, és abból az űrrakéta. </a:t>
            </a:r>
          </a:p>
          <a:p>
            <a:pPr algn="l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hu-HU" sz="12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MINDEZ A TERMÉSZETES KIVÁLASZTÓDÁS ÉS AZ EVOLÚCIÓ TÖRVÉNYEI SZERINT, ÉRTELMES TERVEZŐ KÖZREMŰKÖDÉSE NÉLKÜL.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12BCAD-097D-4099-8974-F22C3EC75C04}" type="slidenum">
              <a:rPr lang="hu-HU" smtClean="0"/>
              <a:t>25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66568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hu-HU" dirty="0" smtClean="0">
                <a:solidFill>
                  <a:schemeClr val="tx1"/>
                </a:solidFill>
              </a:rPr>
              <a:t>Az evolúció természete:</a:t>
            </a:r>
          </a:p>
          <a:p>
            <a:pPr algn="l" eaLnBrk="1" hangingPunct="1"/>
            <a:r>
              <a:rPr lang="hu-HU" sz="12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 tömör fakerék először küllőssé evolválódott, majd a küllős fakerékből evolválódott  bicikli, majd ebből a motorkerékpár.</a:t>
            </a:r>
          </a:p>
          <a:p>
            <a:pPr algn="l" eaLnBrk="1" hangingPunct="1"/>
            <a:r>
              <a:rPr lang="hu-HU" sz="12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Közben elágazott az evolúció, és a másik ágon szekér lett a küllős fakerékből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 második ágon evolválódott szekér kereszteződött a motorkerékpárral, és a genetika törvényei szerint létrejött az utód, a motorral hajtott szekér, vagyis az autó.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Ezután ez evolválódott tovább, mígnem eljutottunk a Forma-1-ig, és persze közben a fejlődés a többi (közben szerteágazó) vonalon is folytatódott a természetes szelekció és a genetika törvényei szerint, mígnem a faküllős kerékből kifejlődött a propeller, abból a repülőgép, és abból az űrrakéta. </a:t>
            </a:r>
          </a:p>
          <a:p>
            <a:pPr algn="l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hu-HU" sz="12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MINDEZ A TERMÉSZETES KIVÁLASZTÓDÁS ÉS AZ EVOLÚCIÓ TÖRVÉNYEI SZERINT, ÉRTELMES TERVEZŐ KÖZREMŰKÖDÉSE NÉLKÜL.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12BCAD-097D-4099-8974-F22C3EC75C04}" type="slidenum">
              <a:rPr lang="hu-HU" smtClean="0"/>
              <a:t>26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66568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hu-HU" dirty="0" smtClean="0">
                <a:solidFill>
                  <a:schemeClr val="tx1"/>
                </a:solidFill>
              </a:rPr>
              <a:t>Az evolúció természete:</a:t>
            </a:r>
          </a:p>
          <a:p>
            <a:pPr algn="l" eaLnBrk="1" hangingPunct="1"/>
            <a:r>
              <a:rPr lang="hu-HU" sz="12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 tömör fakerék először küllőssé evolválódott, majd a küllős fakerékből evolválódott  bicikli, majd ebből a motorkerékpár.</a:t>
            </a:r>
          </a:p>
          <a:p>
            <a:pPr algn="l" eaLnBrk="1" hangingPunct="1"/>
            <a:r>
              <a:rPr lang="hu-HU" sz="12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Közben elágazott az evolúció, és a másik ágon szekér lett a küllős fakerékből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 második ágon evolválódott szekér kereszteződött a motorkerékpárral, és a genetika törvényei szerint létrejött az utód, a motorral hajtott szekér, vagyis az autó.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Ezután ez evolválódott tovább, mígnem eljutottunk a Forma-1-ig, és persze közben a fejlődés a többi (közben szerteágazó) vonalon is folytatódott a természetes szelekció és a genetika törvényei szerint, mígnem a faküllős kerékből kifejlődött a propeller, abból a repülőgép, és abból az űrrakéta. </a:t>
            </a:r>
          </a:p>
          <a:p>
            <a:pPr algn="l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hu-HU" sz="12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MINDEZ A TERMÉSZETES KIVÁLASZTÓDÁS ÉS AZ EVOLÚCIÓ TÖRVÉNYEI SZERINT, ÉRTELMES TERVEZŐ KÖZREMŰKÖDÉSE NÉLKÜL.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12BCAD-097D-4099-8974-F22C3EC75C04}" type="slidenum">
              <a:rPr lang="hu-HU" smtClean="0"/>
              <a:t>27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916860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hu-HU" dirty="0" smtClean="0">
                <a:solidFill>
                  <a:schemeClr val="tx1"/>
                </a:solidFill>
              </a:rPr>
              <a:t>Az evolúció természete:</a:t>
            </a:r>
          </a:p>
          <a:p>
            <a:pPr algn="l" eaLnBrk="1" hangingPunct="1"/>
            <a:r>
              <a:rPr lang="hu-HU" sz="12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 tömör fakerék először küllőssé evolválódott, majd a küllős fakerékből evolválódott  bicikli, majd ebből a motorkerékpár.</a:t>
            </a:r>
          </a:p>
          <a:p>
            <a:pPr algn="l" eaLnBrk="1" hangingPunct="1"/>
            <a:r>
              <a:rPr lang="hu-HU" sz="12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Közben elágazott az evolúció, és a másik ágon szekér lett a küllős fakerékből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 második ágon evolválódott szekér kereszteződött a motorkerékpárral, és a genetika törvényei szerint létrejött az utód, a motorral hajtott szekér, vagyis az autó.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Ezután ez evolválódott tovább, mígnem eljutottunk a Forma-1-ig, és persze közben a fejlődés a többi (közben szerteágazó) vonalon is folytatódott a természetes szelekció és a genetika törvényei szerint, mígnem a faküllős kerékből kifejlődött a propeller, abból a repülőgép, és abból az űrrakéta. </a:t>
            </a:r>
          </a:p>
          <a:p>
            <a:pPr algn="l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hu-HU" sz="12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MINDEZ A TERMÉSZETES KIVÁLASZTÓDÁS ÉS AZ EVOLÚCIÓ TÖRVÉNYEI SZERINT, ÉRTELMES TERVEZŐ KÖZREMŰKÖDÉSE NÉLKÜL.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12BCAD-097D-4099-8974-F22C3EC75C04}" type="slidenum">
              <a:rPr lang="hu-HU" smtClean="0"/>
              <a:t>28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916860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hu-HU" dirty="0" smtClean="0">
                <a:solidFill>
                  <a:schemeClr val="tx1"/>
                </a:solidFill>
              </a:rPr>
              <a:t>Az evolúció természete:</a:t>
            </a:r>
          </a:p>
          <a:p>
            <a:pPr algn="l" eaLnBrk="1" hangingPunct="1"/>
            <a:r>
              <a:rPr lang="hu-HU" sz="12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 tömör fakerék először küllőssé evolválódott, majd a küllős fakerékből evolválódott  bicikli, majd ebből a motorkerékpár.</a:t>
            </a:r>
          </a:p>
          <a:p>
            <a:pPr algn="l" eaLnBrk="1" hangingPunct="1"/>
            <a:r>
              <a:rPr lang="hu-HU" sz="12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Közben elágazott az evolúció, és a másik ágon szekér lett a küllős fakerékből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 második ágon evolválódott szekér kereszteződött a motorkerékpárral, és a genetika törvényei szerint létrejött az utód, a motorral hajtott szekér, vagyis az autó.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Ezután ez evolválódott tovább, mígnem eljutottunk a Forma-1-ig, és persze közben a fejlődés a többi (közben szerteágazó) vonalon is folytatódott a természetes szelekció és a genetika törvényei szerint, mígnem a faküllős kerékből kifejlődött a propeller, abból a repülőgép, és abból az űrrakéta. </a:t>
            </a:r>
          </a:p>
          <a:p>
            <a:pPr algn="l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hu-HU" sz="12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MINDEZ A TERMÉSZETES KIVÁLASZTÓDÁS ÉS AZ EVOLÚCIÓ TÖRVÉNYEI SZERINT, ÉRTELMES TERVEZŐ KÖZREMŰKÖDÉSE NÉLKÜL.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12BCAD-097D-4099-8974-F22C3EC75C04}" type="slidenum">
              <a:rPr lang="hu-HU" smtClean="0"/>
              <a:t>29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33193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defRPr sz="1800">
                <a:solidFill>
                  <a:schemeClr val="tx1"/>
                </a:solidFill>
                <a:latin typeface="Times New Roman" pitchFamily="18" charset="0"/>
              </a:defRPr>
            </a:lvl1pPr>
            <a:lvl2pPr marL="685817" indent="-263776" defTabSz="914423" eaLnBrk="0" hangingPunct="0">
              <a:defRPr sz="1800">
                <a:solidFill>
                  <a:schemeClr val="tx1"/>
                </a:solidFill>
                <a:latin typeface="Times New Roman" pitchFamily="18" charset="0"/>
              </a:defRPr>
            </a:lvl2pPr>
            <a:lvl3pPr marL="1055103" indent="-211021" defTabSz="914423" eaLnBrk="0" hangingPunct="0">
              <a:defRPr sz="1800">
                <a:solidFill>
                  <a:schemeClr val="tx1"/>
                </a:solidFill>
                <a:latin typeface="Times New Roman" pitchFamily="18" charset="0"/>
              </a:defRPr>
            </a:lvl3pPr>
            <a:lvl4pPr marL="1477145" indent="-211021" defTabSz="914423" eaLnBrk="0" hangingPunct="0">
              <a:defRPr sz="1800">
                <a:solidFill>
                  <a:schemeClr val="tx1"/>
                </a:solidFill>
                <a:latin typeface="Times New Roman" pitchFamily="18" charset="0"/>
              </a:defRPr>
            </a:lvl4pPr>
            <a:lvl5pPr marL="1899186" indent="-211021" defTabSz="914423" eaLnBrk="0" hangingPunct="0">
              <a:defRPr sz="1800">
                <a:solidFill>
                  <a:schemeClr val="tx1"/>
                </a:solidFill>
                <a:latin typeface="Times New Roman" pitchFamily="18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pitchFamily="18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pitchFamily="18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pitchFamily="18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1B6EE44-43A6-456E-BE78-BA1F043C4CA8}" type="slidenum">
              <a:rPr lang="hu-HU" sz="1200">
                <a:solidFill>
                  <a:prstClr val="black"/>
                </a:solidFill>
              </a:rPr>
              <a:pPr eaLnBrk="1" hangingPunct="1"/>
              <a:t>3</a:t>
            </a:fld>
            <a:endParaRPr lang="hu-HU" sz="1200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hu-HU" sz="1200" b="1" dirty="0" smtClean="0">
                <a:solidFill>
                  <a:schemeClr val="bg1"/>
                </a:solidFill>
              </a:rPr>
              <a:t>A materializmus (evolucionizmus) azt állítja, hogy mindez a véletlen műve.</a:t>
            </a:r>
          </a:p>
          <a:p>
            <a:pPr algn="l" eaLnBrk="1" hangingPunct="1"/>
            <a:r>
              <a:rPr lang="hu-HU" sz="1200" b="0" dirty="0" smtClean="0"/>
              <a:t>Mindannyiunk őse egy értelem nélküli egysejtű, – laposféregből Einstein – amely az élettelen anyagból jött létre véletlen természeti folyamatok eredményeként, az élet viszont a élettelen anyagból, az élettelen anyag pedig a semmiből az ősrobbanás által. 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b="0" kern="0" dirty="0" smtClean="0">
                <a:solidFill>
                  <a:schemeClr val="bg1"/>
                </a:solidFill>
              </a:rPr>
              <a:t>Az Értelmes  Tervezettség (ID) azt állítja, hogy mindez NEM a véletlen műve. A természetben előforduló jellegzetességek tanulmányozása során arra</a:t>
            </a:r>
            <a:r>
              <a:rPr lang="hu-HU" sz="1200" b="0" kern="0" baseline="0" dirty="0" smtClean="0">
                <a:solidFill>
                  <a:schemeClr val="bg1"/>
                </a:solidFill>
              </a:rPr>
              <a:t> a következtetésre jut, hogy a legjobb magyarázat az intelligens tervezettség</a:t>
            </a:r>
            <a:endParaRPr lang="hu-HU" sz="1200" b="0" kern="0" dirty="0" smtClean="0">
              <a:solidFill>
                <a:schemeClr val="bg1"/>
              </a:solidFill>
            </a:endParaRPr>
          </a:p>
          <a:p>
            <a:pPr algn="l" eaLnBrk="1" hangingPunct="1"/>
            <a:r>
              <a:rPr lang="hu-HU" sz="1200" b="1" i="1" dirty="0" smtClean="0"/>
              <a:t>Az evolúció (materializmus) mint tudományos elmélet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0" dirty="0" smtClean="0">
                <a:solidFill>
                  <a:srgbClr val="000000"/>
                </a:solidFill>
              </a:rPr>
              <a:t>A darwini evolúció elméletéről az abban hívők azt állítják, hogy széleskörűen elfogadott tudományos elmélet.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0" dirty="0" smtClean="0">
                <a:solidFill>
                  <a:srgbClr val="000000"/>
                </a:solidFill>
              </a:rPr>
              <a:t>Néhány-száz évvel ezelőtt az általánosan elfogadott álláspont szerint a Föld </a:t>
            </a:r>
            <a:r>
              <a:rPr lang="hu-HU" sz="1200" b="0" i="1" dirty="0" smtClean="0">
                <a:solidFill>
                  <a:srgbClr val="FF0000"/>
                </a:solidFill>
              </a:rPr>
              <a:t>LAPOS</a:t>
            </a:r>
            <a:r>
              <a:rPr lang="hu-HU" sz="1200" b="0" dirty="0" smtClean="0">
                <a:solidFill>
                  <a:srgbClr val="000000"/>
                </a:solidFill>
              </a:rPr>
              <a:t> volt, és a világmindenség középpontját alkotta, hiszen </a:t>
            </a:r>
            <a:r>
              <a:rPr lang="hu-HU" sz="1200" b="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„... minden tudós úgy tudta ...”.</a:t>
            </a:r>
          </a:p>
          <a:p>
            <a:pPr algn="l" eaLnBrk="1" hangingPunct="1"/>
            <a:r>
              <a:rPr lang="hu-HU" sz="1200" dirty="0" smtClean="0">
                <a:solidFill>
                  <a:srgbClr val="000000"/>
                </a:solidFill>
              </a:rPr>
              <a:t>Ezzel pusztán csak arra szeretném felhívni a figyelmet, hogy azért, mert sok ember és a legtöbb tudós „úgy tudja", 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dirty="0" smtClean="0">
                <a:solidFill>
                  <a:srgbClr val="000000"/>
                </a:solidFill>
              </a:rPr>
              <a:t>még </a:t>
            </a:r>
            <a:r>
              <a:rPr lang="hu-HU" sz="12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egyáltalán nem biztos</a:t>
            </a:r>
            <a:r>
              <a:rPr lang="hu-HU" sz="1200" dirty="0" smtClean="0">
                <a:solidFill>
                  <a:srgbClr val="000000"/>
                </a:solidFill>
              </a:rPr>
              <a:t>, hogy az úgy is van!</a:t>
            </a:r>
            <a:r>
              <a:rPr lang="hu-HU" sz="1100" dirty="0" smtClean="0">
                <a:solidFill>
                  <a:srgbClr val="000000"/>
                </a:solidFill>
              </a:rPr>
              <a:t> </a:t>
            </a:r>
            <a:endParaRPr lang="hu-HU" sz="1200" b="0" i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/>
            <a:r>
              <a:rPr lang="hu-HU" sz="1200" dirty="0" smtClean="0"/>
              <a:t>Az evolúció NEM tény, hanem teória („vallás”), és éppen ez ennek az előadásnak a célja, hogy egyre több ember ráébredjen: becsapták. Mivel azonban kisgyermek korunk óta ezt halljuk, nagyon nehéz felismerni, hol vannak a tudománynak álcázott logikai bukfencek.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defRPr sz="1800">
                <a:solidFill>
                  <a:schemeClr val="tx1"/>
                </a:solidFill>
                <a:latin typeface="Times New Roman" pitchFamily="18" charset="0"/>
              </a:defRPr>
            </a:lvl1pPr>
            <a:lvl2pPr marL="685817" indent="-263776" defTabSz="914423" eaLnBrk="0" hangingPunct="0">
              <a:defRPr sz="1800">
                <a:solidFill>
                  <a:schemeClr val="tx1"/>
                </a:solidFill>
                <a:latin typeface="Times New Roman" pitchFamily="18" charset="0"/>
              </a:defRPr>
            </a:lvl2pPr>
            <a:lvl3pPr marL="1055103" indent="-211021" defTabSz="914423" eaLnBrk="0" hangingPunct="0">
              <a:defRPr sz="1800">
                <a:solidFill>
                  <a:schemeClr val="tx1"/>
                </a:solidFill>
                <a:latin typeface="Times New Roman" pitchFamily="18" charset="0"/>
              </a:defRPr>
            </a:lvl3pPr>
            <a:lvl4pPr marL="1477145" indent="-211021" defTabSz="914423" eaLnBrk="0" hangingPunct="0">
              <a:defRPr sz="1800">
                <a:solidFill>
                  <a:schemeClr val="tx1"/>
                </a:solidFill>
                <a:latin typeface="Times New Roman" pitchFamily="18" charset="0"/>
              </a:defRPr>
            </a:lvl4pPr>
            <a:lvl5pPr marL="1899186" indent="-211021" defTabSz="914423" eaLnBrk="0" hangingPunct="0">
              <a:defRPr sz="1800">
                <a:solidFill>
                  <a:schemeClr val="tx1"/>
                </a:solidFill>
                <a:latin typeface="Times New Roman" pitchFamily="18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pitchFamily="18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pitchFamily="18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pitchFamily="18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CD704FA-A25C-415F-BE43-9186DD02A389}" type="slidenum">
              <a:rPr lang="hu-HU" sz="1200">
                <a:solidFill>
                  <a:prstClr val="black"/>
                </a:solidFill>
              </a:rPr>
              <a:pPr eaLnBrk="1" hangingPunct="1"/>
              <a:t>4</a:t>
            </a:fld>
            <a:endParaRPr lang="hu-HU" sz="1200">
              <a:solidFill>
                <a:prstClr val="black"/>
              </a:solidFill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hu-HU" dirty="0" smtClean="0"/>
              <a:t>Stanley Miller</a:t>
            </a:r>
          </a:p>
          <a:p>
            <a:pPr eaLnBrk="1" hangingPunct="1"/>
            <a:r>
              <a:rPr lang="hu-HU" dirty="0" smtClean="0"/>
              <a:t>Oparin</a:t>
            </a:r>
          </a:p>
          <a:p>
            <a:pPr eaLnBrk="1" hangingPunct="1"/>
            <a:r>
              <a:rPr lang="hu-HU" dirty="0" smtClean="0"/>
              <a:t>Készülék</a:t>
            </a:r>
          </a:p>
          <a:p>
            <a:pPr eaLnBrk="1" hangingPunct="1"/>
            <a:r>
              <a:rPr lang="hu-HU" b="1" dirty="0" smtClean="0"/>
              <a:t>Az „L” és az „alfa” helyzet magyarázata!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dirty="0" smtClean="0"/>
              <a:t>A biológiailag működőképes fehérjék szinte kizárólag </a:t>
            </a:r>
            <a:r>
              <a:rPr lang="hu-HU" sz="1200" i="1" dirty="0" smtClean="0"/>
              <a:t>„</a:t>
            </a:r>
            <a:r>
              <a:rPr lang="hu-HU" sz="1200" b="1" i="1" dirty="0" smtClean="0"/>
              <a:t>L</a:t>
            </a:r>
            <a:r>
              <a:rPr lang="hu-HU" sz="1200" i="1" dirty="0" smtClean="0"/>
              <a:t>” </a:t>
            </a:r>
            <a:r>
              <a:rPr lang="hu-HU" sz="1200" dirty="0" smtClean="0"/>
              <a:t>aminosavakból állnak, szinte kizárólag </a:t>
            </a:r>
            <a:r>
              <a:rPr lang="hu-HU" sz="1200" b="1" i="1" dirty="0" smtClean="0"/>
              <a:t>alfa</a:t>
            </a:r>
            <a:r>
              <a:rPr lang="hu-HU" sz="1200" dirty="0" smtClean="0"/>
              <a:t> helyzetű </a:t>
            </a:r>
            <a:r>
              <a:rPr lang="hu-HU" sz="1200" dirty="0" err="1" smtClean="0"/>
              <a:t>amino</a:t>
            </a:r>
            <a:r>
              <a:rPr lang="hu-HU" sz="1200" dirty="0" smtClean="0"/>
              <a:t> csoportokat tartalmaznak, valamint az aminosavaknak specifikus sorrendben kell elhelyezkednie. (</a:t>
            </a:r>
            <a:r>
              <a:rPr lang="hu-HU" sz="1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INFORMÁCIÓ</a:t>
            </a:r>
            <a:r>
              <a:rPr lang="hu-HU" sz="1200" dirty="0" smtClean="0"/>
              <a:t>)</a:t>
            </a:r>
          </a:p>
          <a:p>
            <a:pPr eaLnBrk="1" hangingPunct="1"/>
            <a:endParaRPr lang="hu-HU" b="1" dirty="0" smtClean="0"/>
          </a:p>
          <a:p>
            <a:pPr eaLnBrk="1" hangingPunct="1"/>
            <a:r>
              <a:rPr lang="hu-HU" sz="1200" dirty="0" smtClean="0"/>
              <a:t>Az „ősleves” SZTOCHASZTIKUS folyamataiban alfa-, béta-, gamma- stb. aminosavak</a:t>
            </a:r>
            <a:r>
              <a:rPr lang="hu-HU" sz="1200" i="1" dirty="0" smtClean="0"/>
              <a:t> „</a:t>
            </a:r>
            <a:r>
              <a:rPr lang="hu-HU" sz="1200" b="1" i="1" dirty="0" smtClean="0"/>
              <a:t>L</a:t>
            </a:r>
            <a:r>
              <a:rPr lang="hu-HU" sz="1200" i="1" dirty="0" smtClean="0"/>
              <a:t>” </a:t>
            </a:r>
            <a:r>
              <a:rPr lang="hu-HU" sz="1200" dirty="0" smtClean="0"/>
              <a:t>és</a:t>
            </a:r>
            <a:r>
              <a:rPr lang="hu-HU" sz="1200" i="1" dirty="0" smtClean="0"/>
              <a:t> „</a:t>
            </a:r>
            <a:r>
              <a:rPr lang="hu-HU" sz="1200" b="1" i="1" dirty="0" smtClean="0"/>
              <a:t>D</a:t>
            </a:r>
            <a:r>
              <a:rPr lang="hu-HU" sz="1200" i="1" dirty="0" smtClean="0"/>
              <a:t>” </a:t>
            </a:r>
            <a:r>
              <a:rPr lang="hu-HU" sz="1200" dirty="0" smtClean="0"/>
              <a:t>konformációi reagáltak volna</a:t>
            </a:r>
            <a:r>
              <a:rPr lang="hu-HU" sz="1200" i="1" dirty="0" smtClean="0"/>
              <a:t> „</a:t>
            </a:r>
            <a:r>
              <a:rPr lang="hu-HU" sz="1200" b="1" i="1" dirty="0" smtClean="0"/>
              <a:t>L</a:t>
            </a:r>
            <a:r>
              <a:rPr lang="hu-HU" sz="1200" i="1" dirty="0" smtClean="0"/>
              <a:t>” </a:t>
            </a:r>
            <a:r>
              <a:rPr lang="hu-HU" sz="1200" dirty="0" smtClean="0"/>
              <a:t>és</a:t>
            </a:r>
            <a:r>
              <a:rPr lang="hu-HU" sz="1200" i="1" dirty="0" smtClean="0"/>
              <a:t> „</a:t>
            </a:r>
            <a:r>
              <a:rPr lang="hu-HU" sz="1200" b="1" i="1" dirty="0" smtClean="0"/>
              <a:t>D</a:t>
            </a:r>
            <a:r>
              <a:rPr lang="hu-HU" sz="1200" i="1" dirty="0" smtClean="0"/>
              <a:t>” </a:t>
            </a:r>
            <a:r>
              <a:rPr lang="hu-HU" sz="1200" dirty="0" smtClean="0"/>
              <a:t>cukrokkal, egy teljesen rendezetlen, kaotikus elegyet és kondenzációs vegyületeiket létrehozva, vagyis a későbbiek során semmiféle szelektáló tulajdonságot nem tudtak volna „alkalmazni”. </a:t>
            </a:r>
            <a:r>
              <a:rPr lang="hu-HU" sz="1050" dirty="0" smtClean="0"/>
              <a:t>Ha az oldat tartalmazott aldehideket és egyéb cukrokat is, azok reagálhattak a purinok (pl. </a:t>
            </a:r>
            <a:r>
              <a:rPr lang="hu-HU" sz="1050" dirty="0" err="1" smtClean="0"/>
              <a:t>adenin</a:t>
            </a:r>
            <a:r>
              <a:rPr lang="hu-HU" sz="1050" dirty="0" smtClean="0"/>
              <a:t>) </a:t>
            </a:r>
            <a:r>
              <a:rPr lang="hu-HU" sz="1050" dirty="0" err="1" smtClean="0"/>
              <a:t>amino-csoportjával</a:t>
            </a:r>
            <a:r>
              <a:rPr lang="hu-HU" sz="1050" dirty="0" smtClean="0"/>
              <a:t>, amely a valószínűséget tovább csökkenti. A különböző formákban előforduló foszfát-csoport az egyensúlyra vezető reakciók során Ca</a:t>
            </a:r>
            <a:r>
              <a:rPr lang="hu-HU" sz="1050" baseline="30000" dirty="0" smtClean="0"/>
              <a:t>2+</a:t>
            </a:r>
            <a:r>
              <a:rPr lang="hu-HU" sz="1050" dirty="0" smtClean="0"/>
              <a:t> és Mg</a:t>
            </a:r>
            <a:r>
              <a:rPr lang="hu-HU" sz="1050" baseline="30000" dirty="0" smtClean="0"/>
              <a:t>2+</a:t>
            </a:r>
            <a:r>
              <a:rPr lang="hu-HU" sz="1050" dirty="0" smtClean="0"/>
              <a:t> sók képződése mellett kivált volna az oldatból.</a:t>
            </a:r>
            <a:r>
              <a:rPr lang="hu-HU" sz="800" dirty="0" smtClean="0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dirty="0" smtClean="0"/>
              <a:t>Vajon milyen természeti törvény válogatta ki az ősleves milliónyi vegyületei közül azt a bizonyos 20 darab</a:t>
            </a:r>
            <a:r>
              <a:rPr lang="hu-HU" sz="1200" i="1" dirty="0" smtClean="0"/>
              <a:t> „</a:t>
            </a:r>
            <a:r>
              <a:rPr lang="hu-HU" sz="1200" b="1" i="1" dirty="0" smtClean="0"/>
              <a:t>L</a:t>
            </a:r>
            <a:r>
              <a:rPr lang="hu-HU" sz="1200" i="1" dirty="0" smtClean="0"/>
              <a:t>” </a:t>
            </a:r>
            <a:r>
              <a:rPr lang="hu-HU" sz="1200" dirty="0" smtClean="0"/>
              <a:t>konformációjú </a:t>
            </a:r>
            <a:r>
              <a:rPr lang="hu-HU" sz="1200" i="1" dirty="0" smtClean="0"/>
              <a:t>alfa</a:t>
            </a:r>
            <a:r>
              <a:rPr lang="hu-HU" sz="1200" dirty="0" smtClean="0"/>
              <a:t> aminosavat, amit a biológia fehérje építésre „használ” azóta is?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defRPr sz="1800">
                <a:solidFill>
                  <a:schemeClr val="tx1"/>
                </a:solidFill>
                <a:latin typeface="Times New Roman" pitchFamily="18" charset="0"/>
              </a:defRPr>
            </a:lvl1pPr>
            <a:lvl2pPr marL="685817" indent="-263776" defTabSz="914423" eaLnBrk="0" hangingPunct="0">
              <a:defRPr sz="1800">
                <a:solidFill>
                  <a:schemeClr val="tx1"/>
                </a:solidFill>
                <a:latin typeface="Times New Roman" pitchFamily="18" charset="0"/>
              </a:defRPr>
            </a:lvl2pPr>
            <a:lvl3pPr marL="1055103" indent="-211021" defTabSz="914423" eaLnBrk="0" hangingPunct="0">
              <a:defRPr sz="1800">
                <a:solidFill>
                  <a:schemeClr val="tx1"/>
                </a:solidFill>
                <a:latin typeface="Times New Roman" pitchFamily="18" charset="0"/>
              </a:defRPr>
            </a:lvl3pPr>
            <a:lvl4pPr marL="1477145" indent="-211021" defTabSz="914423" eaLnBrk="0" hangingPunct="0">
              <a:defRPr sz="1800">
                <a:solidFill>
                  <a:schemeClr val="tx1"/>
                </a:solidFill>
                <a:latin typeface="Times New Roman" pitchFamily="18" charset="0"/>
              </a:defRPr>
            </a:lvl4pPr>
            <a:lvl5pPr marL="1899186" indent="-211021" defTabSz="914423" eaLnBrk="0" hangingPunct="0">
              <a:defRPr sz="1800">
                <a:solidFill>
                  <a:schemeClr val="tx1"/>
                </a:solidFill>
                <a:latin typeface="Times New Roman" pitchFamily="18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pitchFamily="18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pitchFamily="18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pitchFamily="18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46562E1-C875-4841-9935-D64F0C6B3FE9}" type="slidenum">
              <a:rPr lang="hu-HU" sz="1200">
                <a:solidFill>
                  <a:prstClr val="black"/>
                </a:solidFill>
              </a:rPr>
              <a:pPr eaLnBrk="1" hangingPunct="1"/>
              <a:t>5</a:t>
            </a:fld>
            <a:endParaRPr lang="hu-HU" sz="1200">
              <a:solidFill>
                <a:prstClr val="black"/>
              </a:solidFill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defRPr/>
            </a:pPr>
            <a:r>
              <a:rPr lang="hu-HU" sz="1200" dirty="0" smtClean="0"/>
              <a:t>A biológiailag működőképes fehérjék szinte kizárólag </a:t>
            </a:r>
            <a:r>
              <a:rPr lang="hu-HU" sz="1200" i="1" dirty="0" smtClean="0"/>
              <a:t>„</a:t>
            </a:r>
            <a:r>
              <a:rPr lang="hu-HU" sz="1200" b="1" i="1" dirty="0" smtClean="0"/>
              <a:t>L</a:t>
            </a:r>
            <a:r>
              <a:rPr lang="hu-HU" sz="1200" i="1" dirty="0" smtClean="0"/>
              <a:t>” </a:t>
            </a:r>
            <a:r>
              <a:rPr lang="hu-HU" sz="1200" dirty="0" smtClean="0"/>
              <a:t>aminosavakból állnak, szinte kizárólag </a:t>
            </a:r>
            <a:r>
              <a:rPr lang="hu-HU" sz="1200" b="1" i="1" dirty="0" smtClean="0"/>
              <a:t>alfa</a:t>
            </a:r>
            <a:r>
              <a:rPr lang="hu-HU" sz="1200" dirty="0" smtClean="0"/>
              <a:t> helyzetű </a:t>
            </a:r>
            <a:r>
              <a:rPr lang="hu-HU" sz="1200" dirty="0" err="1" smtClean="0"/>
              <a:t>amino</a:t>
            </a:r>
            <a:r>
              <a:rPr lang="hu-HU" sz="1200" dirty="0" smtClean="0"/>
              <a:t> csoportokat tartalmaznak, valamint az aminosavaknak specifikus sorrendben kell elhelyezkednie. </a:t>
            </a:r>
            <a:br>
              <a:rPr lang="hu-HU" sz="1200" dirty="0" smtClean="0"/>
            </a:br>
            <a:r>
              <a:rPr lang="hu-HU" sz="1200" dirty="0" smtClean="0"/>
              <a:t>(</a:t>
            </a:r>
            <a:r>
              <a:rPr lang="hu-HU" sz="1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INFORMÁCIÓ</a:t>
            </a:r>
            <a:r>
              <a:rPr lang="hu-HU" sz="1200" dirty="0" smtClean="0"/>
              <a:t>)</a:t>
            </a:r>
          </a:p>
          <a:p>
            <a:pPr eaLnBrk="1" hangingPunct="1">
              <a:defRPr/>
            </a:pPr>
            <a:r>
              <a:rPr lang="hu-HU" sz="1200" dirty="0" smtClean="0"/>
              <a:t>Vajon milyen természeti törvény válogatta ki az ősleves milliónyi vegyületei közül azt a bizonyos 20 darab</a:t>
            </a:r>
            <a:r>
              <a:rPr lang="hu-HU" sz="1200" i="1" dirty="0" smtClean="0"/>
              <a:t> „</a:t>
            </a:r>
            <a:r>
              <a:rPr lang="hu-HU" sz="1200" b="1" i="1" dirty="0" smtClean="0"/>
              <a:t>L</a:t>
            </a:r>
            <a:r>
              <a:rPr lang="hu-HU" sz="1200" i="1" dirty="0" smtClean="0"/>
              <a:t>” </a:t>
            </a:r>
            <a:r>
              <a:rPr lang="hu-HU" sz="1200" dirty="0" smtClean="0"/>
              <a:t>konformációjú </a:t>
            </a:r>
            <a:r>
              <a:rPr lang="hu-HU" sz="1200" i="1" dirty="0" smtClean="0"/>
              <a:t>alfa</a:t>
            </a:r>
            <a:r>
              <a:rPr lang="hu-HU" sz="1200" dirty="0" smtClean="0"/>
              <a:t> aminosavat, amit a biológia fehérje építésre „használ” azóta is? </a:t>
            </a:r>
          </a:p>
          <a:p>
            <a:pPr eaLnBrk="1" hangingPunct="1"/>
            <a:endParaRPr lang="hu-HU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defRPr sz="1800">
                <a:solidFill>
                  <a:schemeClr val="tx1"/>
                </a:solidFill>
                <a:latin typeface="Times New Roman" pitchFamily="18" charset="0"/>
              </a:defRPr>
            </a:lvl1pPr>
            <a:lvl2pPr marL="685817" indent="-263776" defTabSz="914423" eaLnBrk="0" hangingPunct="0">
              <a:defRPr sz="1800">
                <a:solidFill>
                  <a:schemeClr val="tx1"/>
                </a:solidFill>
                <a:latin typeface="Times New Roman" pitchFamily="18" charset="0"/>
              </a:defRPr>
            </a:lvl2pPr>
            <a:lvl3pPr marL="1055103" indent="-211021" defTabSz="914423" eaLnBrk="0" hangingPunct="0">
              <a:defRPr sz="1800">
                <a:solidFill>
                  <a:schemeClr val="tx1"/>
                </a:solidFill>
                <a:latin typeface="Times New Roman" pitchFamily="18" charset="0"/>
              </a:defRPr>
            </a:lvl3pPr>
            <a:lvl4pPr marL="1477145" indent="-211021" defTabSz="914423" eaLnBrk="0" hangingPunct="0">
              <a:defRPr sz="1800">
                <a:solidFill>
                  <a:schemeClr val="tx1"/>
                </a:solidFill>
                <a:latin typeface="Times New Roman" pitchFamily="18" charset="0"/>
              </a:defRPr>
            </a:lvl4pPr>
            <a:lvl5pPr marL="1899186" indent="-211021" defTabSz="914423" eaLnBrk="0" hangingPunct="0">
              <a:defRPr sz="1800">
                <a:solidFill>
                  <a:schemeClr val="tx1"/>
                </a:solidFill>
                <a:latin typeface="Times New Roman" pitchFamily="18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pitchFamily="18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pitchFamily="18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pitchFamily="18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1149A00-1596-4349-979D-4C25708B840C}" type="slidenum">
              <a:rPr lang="hu-HU" sz="1200">
                <a:solidFill>
                  <a:prstClr val="black"/>
                </a:solidFill>
              </a:rPr>
              <a:pPr eaLnBrk="1" hangingPunct="1"/>
              <a:t>6</a:t>
            </a:fld>
            <a:endParaRPr lang="hu-HU" sz="1200">
              <a:solidFill>
                <a:prstClr val="black"/>
              </a:solidFill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hu-HU" dirty="0" smtClean="0"/>
              <a:t>A mindössze 20</a:t>
            </a:r>
            <a:r>
              <a:rPr lang="hu-HU" i="1" dirty="0" smtClean="0"/>
              <a:t> „</a:t>
            </a:r>
            <a:r>
              <a:rPr lang="hu-HU" b="1" i="1" dirty="0" smtClean="0"/>
              <a:t>L</a:t>
            </a:r>
            <a:r>
              <a:rPr lang="hu-HU" i="1" dirty="0" smtClean="0"/>
              <a:t>” </a:t>
            </a:r>
            <a:r>
              <a:rPr lang="hu-HU" dirty="0" smtClean="0"/>
              <a:t>aminosav és a</a:t>
            </a:r>
            <a:r>
              <a:rPr lang="hu-HU" i="1" dirty="0" smtClean="0"/>
              <a:t> „</a:t>
            </a:r>
            <a:r>
              <a:rPr lang="hu-HU" b="1" i="1" dirty="0" smtClean="0"/>
              <a:t>D</a:t>
            </a:r>
            <a:r>
              <a:rPr lang="hu-HU" i="1" dirty="0" smtClean="0"/>
              <a:t>” </a:t>
            </a:r>
            <a:r>
              <a:rPr lang="hu-HU" dirty="0" smtClean="0"/>
              <a:t>cukrok „használata” az irányítottságot bizonyítja, ui. a híg vizes oldatban lejátszódó kémiai reakciók az összes létező úton végbemennek, nincs szelekció és mutáció, ami kiválogatja a „jó” és „rossz” molekulákat.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defRPr sz="1800">
                <a:solidFill>
                  <a:schemeClr val="tx1"/>
                </a:solidFill>
                <a:latin typeface="Times New Roman" pitchFamily="18" charset="0"/>
              </a:defRPr>
            </a:lvl1pPr>
            <a:lvl2pPr marL="685817" indent="-263776" defTabSz="914423" eaLnBrk="0" hangingPunct="0">
              <a:defRPr sz="1800">
                <a:solidFill>
                  <a:schemeClr val="tx1"/>
                </a:solidFill>
                <a:latin typeface="Times New Roman" pitchFamily="18" charset="0"/>
              </a:defRPr>
            </a:lvl2pPr>
            <a:lvl3pPr marL="1055103" indent="-211021" defTabSz="914423" eaLnBrk="0" hangingPunct="0">
              <a:defRPr sz="1800">
                <a:solidFill>
                  <a:schemeClr val="tx1"/>
                </a:solidFill>
                <a:latin typeface="Times New Roman" pitchFamily="18" charset="0"/>
              </a:defRPr>
            </a:lvl3pPr>
            <a:lvl4pPr marL="1477145" indent="-211021" defTabSz="914423" eaLnBrk="0" hangingPunct="0">
              <a:defRPr sz="1800">
                <a:solidFill>
                  <a:schemeClr val="tx1"/>
                </a:solidFill>
                <a:latin typeface="Times New Roman" pitchFamily="18" charset="0"/>
              </a:defRPr>
            </a:lvl4pPr>
            <a:lvl5pPr marL="1899186" indent="-211021" defTabSz="914423" eaLnBrk="0" hangingPunct="0">
              <a:defRPr sz="1800">
                <a:solidFill>
                  <a:schemeClr val="tx1"/>
                </a:solidFill>
                <a:latin typeface="Times New Roman" pitchFamily="18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pitchFamily="18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pitchFamily="18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pitchFamily="18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786C92E-849C-4F7F-8E50-ACCB85EE3FDA}" type="slidenum">
              <a:rPr lang="hu-HU" sz="1200">
                <a:solidFill>
                  <a:prstClr val="black"/>
                </a:solidFill>
              </a:rPr>
              <a:pPr eaLnBrk="1" hangingPunct="1"/>
              <a:t>7</a:t>
            </a:fld>
            <a:endParaRPr lang="hu-HU" sz="1200">
              <a:solidFill>
                <a:prstClr val="black"/>
              </a:solidFill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hu-HU" sz="1200" dirty="0" smtClean="0"/>
              <a:t>Az </a:t>
            </a:r>
            <a:r>
              <a:rPr lang="hu-HU" sz="1200" i="1" dirty="0" err="1" smtClean="0"/>
              <a:t>L</a:t>
            </a:r>
            <a:r>
              <a:rPr lang="hu-HU" sz="1200" dirty="0" err="1" smtClean="0"/>
              <a:t>-</a:t>
            </a:r>
            <a:r>
              <a:rPr lang="hu-HU" sz="1200" i="1" dirty="0" err="1" smtClean="0"/>
              <a:t>alfa</a:t>
            </a:r>
            <a:r>
              <a:rPr lang="hu-HU" sz="1200" dirty="0" err="1" smtClean="0"/>
              <a:t>-aminosavaknak</a:t>
            </a:r>
            <a:r>
              <a:rPr lang="hu-HU" sz="1200" dirty="0" smtClean="0"/>
              <a:t> </a:t>
            </a:r>
            <a:r>
              <a:rPr lang="hu-HU" sz="1200" i="1" dirty="0" err="1" smtClean="0"/>
              <a:t>L</a:t>
            </a:r>
            <a:r>
              <a:rPr lang="hu-HU" sz="1200" dirty="0" err="1" smtClean="0"/>
              <a:t>-</a:t>
            </a:r>
            <a:r>
              <a:rPr lang="hu-HU" sz="1200" i="1" dirty="0" err="1" smtClean="0"/>
              <a:t>alfa</a:t>
            </a:r>
            <a:r>
              <a:rPr lang="hu-HU" sz="1200" dirty="0" err="1" smtClean="0"/>
              <a:t>-aminosavakkal</a:t>
            </a:r>
            <a:r>
              <a:rPr lang="hu-HU" sz="1200" dirty="0" smtClean="0"/>
              <a:t> való reakciója nem lehet kitüntetett, amikor nem biológiai rendszerekben mindig </a:t>
            </a:r>
            <a:r>
              <a:rPr lang="hu-HU" sz="1200" dirty="0" err="1" smtClean="0"/>
              <a:t>racém</a:t>
            </a:r>
            <a:r>
              <a:rPr lang="hu-HU" sz="1200" dirty="0" smtClean="0"/>
              <a:t> módon keletkeznek az aminosavak. Az </a:t>
            </a:r>
            <a:r>
              <a:rPr lang="hu-HU" sz="1200" i="1" dirty="0" smtClean="0"/>
              <a:t>alfa</a:t>
            </a:r>
            <a:r>
              <a:rPr lang="hu-HU" sz="1200" dirty="0" smtClean="0"/>
              <a:t> helyzet sem lehet kizárólagos egy véletlen kémiai reakcióban. </a:t>
            </a:r>
            <a:br>
              <a:rPr lang="hu-HU" sz="1200" dirty="0" smtClean="0"/>
            </a:br>
            <a:r>
              <a:rPr lang="hu-HU" sz="1200" dirty="0" smtClean="0"/>
              <a:t/>
            </a:r>
            <a:br>
              <a:rPr lang="hu-HU" sz="1200" dirty="0" smtClean="0"/>
            </a:br>
            <a:r>
              <a:rPr lang="hu-HU" sz="1200" dirty="0" smtClean="0"/>
              <a:t>Számoljunk csak!</a:t>
            </a:r>
            <a:endParaRPr lang="hu-HU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defRPr sz="1800">
                <a:solidFill>
                  <a:schemeClr val="tx1"/>
                </a:solidFill>
                <a:latin typeface="Times New Roman" pitchFamily="18" charset="0"/>
              </a:defRPr>
            </a:lvl1pPr>
            <a:lvl2pPr marL="685817" indent="-263776" defTabSz="914423" eaLnBrk="0" hangingPunct="0">
              <a:defRPr sz="1800">
                <a:solidFill>
                  <a:schemeClr val="tx1"/>
                </a:solidFill>
                <a:latin typeface="Times New Roman" pitchFamily="18" charset="0"/>
              </a:defRPr>
            </a:lvl2pPr>
            <a:lvl3pPr marL="1055103" indent="-211021" defTabSz="914423" eaLnBrk="0" hangingPunct="0">
              <a:defRPr sz="1800">
                <a:solidFill>
                  <a:schemeClr val="tx1"/>
                </a:solidFill>
                <a:latin typeface="Times New Roman" pitchFamily="18" charset="0"/>
              </a:defRPr>
            </a:lvl3pPr>
            <a:lvl4pPr marL="1477145" indent="-211021" defTabSz="914423" eaLnBrk="0" hangingPunct="0">
              <a:defRPr sz="1800">
                <a:solidFill>
                  <a:schemeClr val="tx1"/>
                </a:solidFill>
                <a:latin typeface="Times New Roman" pitchFamily="18" charset="0"/>
              </a:defRPr>
            </a:lvl4pPr>
            <a:lvl5pPr marL="1899186" indent="-211021" defTabSz="914423" eaLnBrk="0" hangingPunct="0">
              <a:defRPr sz="1800">
                <a:solidFill>
                  <a:schemeClr val="tx1"/>
                </a:solidFill>
                <a:latin typeface="Times New Roman" pitchFamily="18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pitchFamily="18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pitchFamily="18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pitchFamily="18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710B1CA-AF0F-44BB-B69D-1F11BAAC8E36}" type="slidenum">
              <a:rPr lang="hu-HU" sz="1200">
                <a:solidFill>
                  <a:prstClr val="black"/>
                </a:solidFill>
              </a:rPr>
              <a:pPr eaLnBrk="1" hangingPunct="1"/>
              <a:t>8</a:t>
            </a:fld>
            <a:endParaRPr lang="hu-HU" sz="1200">
              <a:solidFill>
                <a:prstClr val="black"/>
              </a:solidFill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hu-HU" sz="1200" dirty="0" smtClean="0"/>
              <a:t>100 aminosavból álló fehérjében, ha mind a húsz </a:t>
            </a:r>
            <a:r>
              <a:rPr lang="hu-HU" sz="1200" dirty="0" err="1" smtClean="0"/>
              <a:t>L-alfa-aminosav</a:t>
            </a:r>
            <a:r>
              <a:rPr lang="hu-HU" sz="1200" dirty="0" smtClean="0"/>
              <a:t> eloszlása véletlenszerű, a lehetséges aminosav szekvenciák száma 100!/(20!), azaz </a:t>
            </a:r>
            <a:r>
              <a:rPr lang="hu-HU" sz="1200" dirty="0" smtClean="0">
                <a:solidFill>
                  <a:srgbClr val="FF0000"/>
                </a:solidFill>
              </a:rPr>
              <a:t>3,836×10</a:t>
            </a:r>
            <a:r>
              <a:rPr lang="hu-HU" sz="1200" baseline="30000" dirty="0" smtClean="0">
                <a:solidFill>
                  <a:srgbClr val="FF0000"/>
                </a:solidFill>
              </a:rPr>
              <a:t>139</a:t>
            </a:r>
            <a:r>
              <a:rPr lang="hu-HU" sz="1200" dirty="0" smtClean="0"/>
              <a:t>. </a:t>
            </a:r>
            <a:br>
              <a:rPr lang="hu-HU" sz="1200" dirty="0" smtClean="0"/>
            </a:br>
            <a:r>
              <a:rPr lang="hu-HU" sz="1200" dirty="0" smtClean="0"/>
              <a:t>Egy adott helyen</a:t>
            </a:r>
            <a:r>
              <a:rPr lang="hu-HU" sz="1200" i="1" dirty="0" smtClean="0"/>
              <a:t> „</a:t>
            </a:r>
            <a:r>
              <a:rPr lang="hu-HU" sz="1200" b="1" i="1" dirty="0" smtClean="0"/>
              <a:t>L</a:t>
            </a:r>
            <a:r>
              <a:rPr lang="hu-HU" sz="1200" i="1" dirty="0" smtClean="0"/>
              <a:t>” </a:t>
            </a:r>
            <a:r>
              <a:rPr lang="hu-HU" sz="1200" dirty="0" smtClean="0"/>
              <a:t>és</a:t>
            </a:r>
            <a:r>
              <a:rPr lang="hu-HU" sz="1200" i="1" dirty="0" smtClean="0"/>
              <a:t> „</a:t>
            </a:r>
            <a:r>
              <a:rPr lang="hu-HU" sz="1200" b="1" i="1" dirty="0" smtClean="0"/>
              <a:t>D</a:t>
            </a:r>
            <a:r>
              <a:rPr lang="hu-HU" sz="1200" i="1" dirty="0" smtClean="0"/>
              <a:t>” </a:t>
            </a:r>
            <a:r>
              <a:rPr lang="hu-HU" sz="1200" dirty="0" smtClean="0"/>
              <a:t>aminosav is szerepelhet, az </a:t>
            </a:r>
            <a:r>
              <a:rPr lang="hu-HU" sz="1200" i="1" dirty="0" smtClean="0"/>
              <a:t>alfa </a:t>
            </a:r>
            <a:r>
              <a:rPr lang="hu-HU" sz="1200" dirty="0" err="1" smtClean="0"/>
              <a:t>aminocsoportok</a:t>
            </a:r>
            <a:r>
              <a:rPr lang="hu-HU" sz="1200" dirty="0" smtClean="0"/>
              <a:t> mellett </a:t>
            </a:r>
            <a:r>
              <a:rPr lang="hu-HU" sz="1200" i="1" dirty="0" smtClean="0"/>
              <a:t>béta</a:t>
            </a:r>
            <a:r>
              <a:rPr lang="hu-HU" sz="1200" dirty="0" smtClean="0"/>
              <a:t>, </a:t>
            </a:r>
            <a:r>
              <a:rPr lang="hu-HU" sz="1200" i="1" dirty="0" smtClean="0"/>
              <a:t>gamma</a:t>
            </a:r>
            <a:r>
              <a:rPr lang="hu-HU" sz="1200" dirty="0" smtClean="0"/>
              <a:t> és </a:t>
            </a:r>
            <a:r>
              <a:rPr lang="hu-HU" sz="1200" i="1" dirty="0" smtClean="0"/>
              <a:t>epszilon</a:t>
            </a:r>
            <a:r>
              <a:rPr lang="hu-HU" sz="1200" dirty="0" smtClean="0"/>
              <a:t> stb. aminosavak is előfordulhatnak, a </a:t>
            </a:r>
            <a:r>
              <a:rPr lang="hu-HU" sz="1200" b="1" dirty="0" smtClean="0">
                <a:solidFill>
                  <a:srgbClr val="FF0000"/>
                </a:solidFill>
              </a:rPr>
              <a:t>véletlen</a:t>
            </a:r>
            <a:r>
              <a:rPr lang="hu-HU" sz="1200" dirty="0" smtClean="0"/>
              <a:t> kémiai reakcióban létrejövő rendszer lehetséges elrendezéseinek a száma: </a:t>
            </a:r>
            <a:br>
              <a:rPr lang="hu-HU" sz="1200" dirty="0" smtClean="0"/>
            </a:br>
            <a:r>
              <a:rPr lang="hu-HU" sz="1400" b="1" dirty="0" smtClean="0"/>
              <a:t>3,836×10</a:t>
            </a:r>
            <a:r>
              <a:rPr lang="hu-HU" sz="1400" b="1" baseline="30000" dirty="0" smtClean="0"/>
              <a:t>139</a:t>
            </a:r>
            <a:r>
              <a:rPr lang="hu-HU" sz="1400" b="1" dirty="0" smtClean="0"/>
              <a:t>×2</a:t>
            </a:r>
            <a:r>
              <a:rPr lang="hu-HU" sz="1400" b="1" baseline="30000" dirty="0" smtClean="0"/>
              <a:t>100</a:t>
            </a:r>
            <a:r>
              <a:rPr lang="hu-HU" sz="1400" b="1" dirty="0" smtClean="0"/>
              <a:t>×2</a:t>
            </a:r>
            <a:r>
              <a:rPr lang="hu-HU" sz="1400" b="1" baseline="30000" dirty="0" smtClean="0"/>
              <a:t>99</a:t>
            </a:r>
            <a:r>
              <a:rPr lang="hu-HU" sz="1400" b="1" dirty="0" smtClean="0"/>
              <a:t> = </a:t>
            </a:r>
            <a:r>
              <a:rPr lang="hu-HU" sz="1400" b="1" dirty="0" smtClean="0">
                <a:solidFill>
                  <a:srgbClr val="FF0000"/>
                </a:solidFill>
              </a:rPr>
              <a:t>3,0821×10</a:t>
            </a:r>
            <a:r>
              <a:rPr lang="hu-HU" sz="1400" b="1" baseline="30000" dirty="0" smtClean="0">
                <a:solidFill>
                  <a:srgbClr val="FF0000"/>
                </a:solidFill>
              </a:rPr>
              <a:t>199</a:t>
            </a:r>
            <a:r>
              <a:rPr lang="hu-HU" sz="1200" dirty="0" smtClean="0"/>
              <a:t>.</a:t>
            </a:r>
          </a:p>
          <a:p>
            <a:pPr eaLnBrk="1" hangingPunct="1"/>
            <a:endParaRPr lang="hu-HU" dirty="0" smtClean="0"/>
          </a:p>
          <a:p>
            <a:pPr eaLnBrk="1" hangingPunct="1"/>
            <a:endParaRPr lang="hu-HU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defRPr sz="1800">
                <a:solidFill>
                  <a:schemeClr val="tx1"/>
                </a:solidFill>
                <a:latin typeface="Times New Roman" pitchFamily="18" charset="0"/>
              </a:defRPr>
            </a:lvl1pPr>
            <a:lvl2pPr marL="685817" indent="-263776" defTabSz="914423" eaLnBrk="0" hangingPunct="0">
              <a:defRPr sz="1800">
                <a:solidFill>
                  <a:schemeClr val="tx1"/>
                </a:solidFill>
                <a:latin typeface="Times New Roman" pitchFamily="18" charset="0"/>
              </a:defRPr>
            </a:lvl2pPr>
            <a:lvl3pPr marL="1055103" indent="-211021" defTabSz="914423" eaLnBrk="0" hangingPunct="0">
              <a:defRPr sz="1800">
                <a:solidFill>
                  <a:schemeClr val="tx1"/>
                </a:solidFill>
                <a:latin typeface="Times New Roman" pitchFamily="18" charset="0"/>
              </a:defRPr>
            </a:lvl3pPr>
            <a:lvl4pPr marL="1477145" indent="-211021" defTabSz="914423" eaLnBrk="0" hangingPunct="0">
              <a:defRPr sz="1800">
                <a:solidFill>
                  <a:schemeClr val="tx1"/>
                </a:solidFill>
                <a:latin typeface="Times New Roman" pitchFamily="18" charset="0"/>
              </a:defRPr>
            </a:lvl4pPr>
            <a:lvl5pPr marL="1899186" indent="-211021" defTabSz="914423" eaLnBrk="0" hangingPunct="0">
              <a:defRPr sz="1800">
                <a:solidFill>
                  <a:schemeClr val="tx1"/>
                </a:solidFill>
                <a:latin typeface="Times New Roman" pitchFamily="18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pitchFamily="18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pitchFamily="18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pitchFamily="18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56CDBE2-E6E6-4303-B287-E12C2C977D35}" type="slidenum">
              <a:rPr lang="hu-HU" sz="1200">
                <a:solidFill>
                  <a:prstClr val="black"/>
                </a:solidFill>
              </a:rPr>
              <a:pPr eaLnBrk="1" hangingPunct="1"/>
              <a:t>9</a:t>
            </a:fld>
            <a:endParaRPr lang="hu-HU" sz="1200">
              <a:solidFill>
                <a:prstClr val="black"/>
              </a:solidFill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hu-HU" sz="1200" dirty="0" smtClean="0"/>
              <a:t>Az általunk ismert Világegyetem feltételezett tömege 10</a:t>
            </a:r>
            <a:r>
              <a:rPr lang="hu-HU" sz="1200" baseline="30000" dirty="0" smtClean="0"/>
              <a:t>56</a:t>
            </a:r>
            <a:r>
              <a:rPr lang="hu-HU" sz="1200" dirty="0" smtClean="0"/>
              <a:t> gramm. (A Nap tömege 2×·10</a:t>
            </a:r>
            <a:r>
              <a:rPr lang="hu-HU" sz="1200" baseline="30000" dirty="0" smtClean="0"/>
              <a:t>33</a:t>
            </a:r>
            <a:r>
              <a:rPr lang="hu-HU" sz="1200" dirty="0" smtClean="0"/>
              <a:t> g. A különbség 23(!!!) nagyságrend !!!!) A lehetséges összes izomer tömege:</a:t>
            </a:r>
            <a:r>
              <a:rPr lang="hu-HU" sz="1200" baseline="0" dirty="0" smtClean="0"/>
              <a:t> </a:t>
            </a:r>
            <a:r>
              <a:rPr lang="hu-HU" sz="1200" dirty="0" smtClean="0"/>
              <a:t>kb. 5×10</a:t>
            </a:r>
            <a:r>
              <a:rPr lang="hu-HU" sz="1200" baseline="30000" dirty="0" smtClean="0"/>
              <a:t>175</a:t>
            </a:r>
            <a:r>
              <a:rPr lang="hu-HU" sz="1200" dirty="0" smtClean="0"/>
              <a:t> gramm.</a:t>
            </a:r>
            <a:r>
              <a:rPr lang="hu-HU" sz="1200" baseline="0" dirty="0" smtClean="0"/>
              <a:t> </a:t>
            </a:r>
            <a:r>
              <a:rPr lang="hu-HU" sz="1200" dirty="0" smtClean="0"/>
              <a:t>A 119 nagyságrend különbség 119 db nullát jelent a Világegyetem feltételezett tömegének száma mögött!!! </a:t>
            </a:r>
          </a:p>
          <a:p>
            <a:pPr eaLnBrk="1" hangingPunct="1"/>
            <a:r>
              <a:rPr lang="hu-HU" sz="1200" dirty="0" smtClean="0"/>
              <a:t>A lehetséges izomerek hatalmas száma mutatja, hogy a biológiailag „használható” izomerek felhalmozódása az őslevesben mennyire kis valószínűségű. </a:t>
            </a:r>
            <a:r>
              <a:rPr lang="hu-HU" sz="800" dirty="0" smtClean="0"/>
              <a:t/>
            </a:r>
            <a:br>
              <a:rPr lang="hu-HU" sz="800" dirty="0" smtClean="0"/>
            </a:br>
            <a:r>
              <a:rPr lang="hu-HU" sz="1200" dirty="0" smtClean="0"/>
              <a:t>Márpedig ahhoz, hogy </a:t>
            </a:r>
            <a:r>
              <a:rPr lang="hu-HU" sz="1200" b="1" i="1" dirty="0" smtClean="0"/>
              <a:t>egyetlenegy</a:t>
            </a:r>
            <a:r>
              <a:rPr lang="hu-HU" sz="1200" dirty="0" smtClean="0"/>
              <a:t> izomer váljon egyeduralkodóvá az egész általunk ismert élővilágban, szükségszerű, hogy a kiindulási ponton csak az az egyetlen egy legyen hozzáférhető</a:t>
            </a:r>
            <a:endParaRPr lang="hu-HU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CBD5FC-F60B-4AA8-9C17-A44971C45206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399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8BDF22-8D4C-4ABF-8E9C-AE8168311F77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831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1CF2DA-5F3D-4F5D-981E-0C8D03DC5601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8340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345706-879A-4982-B16B-D833808A88BE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20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93AA53-D55C-49D5-BF8C-E31B7C19F7FF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373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840E4-4CEC-4E4D-A1EC-79A2207109E1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534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05DEB0-89A9-443F-9B12-FC7D0636FB56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085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55F875-554C-4101-A8D9-0BC3656635C4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944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E5506B-189D-49A7-8B61-C61528883934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050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B4F39C-F7ED-42D0-A973-9BCA640F2916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391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161B69-E852-4D24-B646-828465D7E8B6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333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34C5EE-C9A0-46AC-BE46-090B35DB3F4F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196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CC"/>
            </a:gs>
            <a:gs pos="50000">
              <a:srgbClr val="6699FF"/>
            </a:gs>
            <a:gs pos="100000">
              <a:srgbClr val="0000CC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678B98-A72C-49F9-A97E-8C0C923CD7CF}" type="slidenum">
              <a:rPr lang="hu-H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796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28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7.wmf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eg"/><Relationship Id="rId5" Type="http://schemas.openxmlformats.org/officeDocument/2006/relationships/image" Target="../media/image34.jp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jpg"/><Relationship Id="rId4" Type="http://schemas.openxmlformats.org/officeDocument/2006/relationships/image" Target="../media/image3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jpeg"/><Relationship Id="rId4" Type="http://schemas.openxmlformats.org/officeDocument/2006/relationships/image" Target="../media/image3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jpeg"/><Relationship Id="rId4" Type="http://schemas.openxmlformats.org/officeDocument/2006/relationships/image" Target="../media/image4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-Klub_4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2" descr="Értem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921375"/>
            <a:ext cx="23622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228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0" y="0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itchFamily="34" charset="0"/>
              <a:buChar char="•"/>
            </a:pPr>
            <a:r>
              <a:rPr lang="hu-HU" sz="3600" b="1" dirty="0" smtClean="0"/>
              <a:t>Sztochasztikus</a:t>
            </a:r>
            <a:r>
              <a:rPr lang="hu-HU" sz="3600" dirty="0" smtClean="0"/>
              <a:t> kémiai folyamatokat feltételezve,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hu-HU" sz="3600" dirty="0" smtClean="0"/>
              <a:t> a kémiai reakciók sebességi állandóival és 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hu-HU" sz="3600" dirty="0" smtClean="0"/>
              <a:t>ideális (!!!) körülmények  között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hu-HU" sz="3600" dirty="0" smtClean="0"/>
              <a:t>kémiai és a matematikai-statisztikai alapon </a:t>
            </a:r>
            <a:endParaRPr lang="hu-HU" sz="36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0" y="3356992"/>
            <a:ext cx="9144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1" dirty="0" smtClean="0"/>
              <a:t>EGYETLENEGY</a:t>
            </a:r>
            <a:r>
              <a:rPr lang="hu-HU" sz="4000" dirty="0" smtClean="0"/>
              <a:t> biológiailag használható </a:t>
            </a:r>
            <a:r>
              <a:rPr lang="hu-HU" sz="4000" dirty="0" err="1" smtClean="0"/>
              <a:t>polinukleotid</a:t>
            </a:r>
            <a:r>
              <a:rPr lang="hu-HU" sz="4000" dirty="0" smtClean="0"/>
              <a:t> </a:t>
            </a:r>
            <a:r>
              <a:rPr lang="hu-HU" sz="2800" dirty="0" smtClean="0"/>
              <a:t>(DNS vagy RNS)</a:t>
            </a:r>
            <a:r>
              <a:rPr lang="hu-HU" sz="4000" dirty="0" smtClean="0"/>
              <a:t>, vagy </a:t>
            </a:r>
            <a:r>
              <a:rPr lang="hu-HU" sz="4000" dirty="0" err="1" smtClean="0"/>
              <a:t>polipeptid</a:t>
            </a:r>
            <a:r>
              <a:rPr lang="hu-HU" sz="4000" dirty="0" smtClean="0"/>
              <a:t> </a:t>
            </a:r>
            <a:r>
              <a:rPr lang="hu-HU" sz="2800" dirty="0" smtClean="0"/>
              <a:t>(fehérje) </a:t>
            </a:r>
            <a:r>
              <a:rPr lang="hu-HU" sz="4000" dirty="0" smtClean="0"/>
              <a:t>létrejöttéhez SEM elegendő a világegyetem általunk ismert kora, azaz 15 milliárd (</a:t>
            </a:r>
            <a:r>
              <a:rPr lang="hu-HU" sz="4000" b="1" dirty="0" smtClean="0">
                <a:solidFill>
                  <a:srgbClr val="FF0000"/>
                </a:solidFill>
              </a:rPr>
              <a:t>1,5×10</a:t>
            </a:r>
            <a:r>
              <a:rPr lang="hu-HU" sz="4000" b="1" baseline="30000" dirty="0" smtClean="0">
                <a:solidFill>
                  <a:srgbClr val="FF0000"/>
                </a:solidFill>
              </a:rPr>
              <a:t>10</a:t>
            </a:r>
            <a:r>
              <a:rPr lang="hu-HU" sz="4000" dirty="0" smtClean="0"/>
              <a:t>) esztendő, </a:t>
            </a:r>
            <a:endParaRPr lang="hu-HU" sz="4000" dirty="0"/>
          </a:p>
        </p:txBody>
      </p:sp>
    </p:spTree>
    <p:extLst>
      <p:ext uri="{BB962C8B-B14F-4D97-AF65-F5344CB8AC3E}">
        <p14:creationId xmlns:p14="http://schemas.microsoft.com/office/powerpoint/2010/main" val="250468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404664"/>
            <a:ext cx="9144000" cy="1988840"/>
          </a:xfrm>
        </p:spPr>
        <p:txBody>
          <a:bodyPr/>
          <a:lstStyle/>
          <a:p>
            <a:pPr eaLnBrk="1" hangingPunct="1">
              <a:defRPr/>
            </a:pPr>
            <a:r>
              <a:rPr lang="hu-HU" sz="3600" dirty="0" smtClean="0"/>
              <a:t>Majdnem mindegy, hogy hány millió évben gondolkodunk. </a:t>
            </a:r>
            <a:br>
              <a:rPr lang="hu-HU" sz="3600" dirty="0" smtClean="0"/>
            </a:br>
            <a:r>
              <a:rPr lang="hu-HU" sz="4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Az idő nem oldja meg a problémát.</a:t>
            </a:r>
            <a:r>
              <a:rPr lang="hu-HU" sz="3600" dirty="0" smtClean="0"/>
              <a:t> </a:t>
            </a:r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0" y="2420888"/>
            <a:ext cx="9144000" cy="1700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hu-HU" sz="3600" kern="0" dirty="0" smtClean="0"/>
              <a:t>Persze, ez csak akkor igaz, </a:t>
            </a:r>
            <a:br>
              <a:rPr lang="hu-HU" sz="3600" kern="0" dirty="0" smtClean="0"/>
            </a:br>
            <a:r>
              <a:rPr lang="hu-HU" sz="3600" b="1" i="1" kern="0" dirty="0" smtClean="0"/>
              <a:t>Ha a véletlenben hiszünk</a:t>
            </a:r>
            <a:r>
              <a:rPr lang="hu-HU" sz="3600" kern="0" dirty="0" smtClean="0"/>
              <a:t>.</a:t>
            </a: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0" y="3789040"/>
            <a:ext cx="9144000" cy="3140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hu-HU" sz="3600" kern="0" dirty="0" smtClean="0"/>
              <a:t>A „</a:t>
            </a:r>
            <a:r>
              <a:rPr lang="hu-HU" sz="3600" b="1" i="1" kern="0" dirty="0" smtClean="0"/>
              <a:t>véletlen</a:t>
            </a:r>
            <a:r>
              <a:rPr lang="hu-HU" sz="3600" kern="0" dirty="0" smtClean="0"/>
              <a:t>"</a:t>
            </a:r>
            <a:r>
              <a:rPr lang="hu-HU" sz="3600" kern="0" dirty="0" err="1" smtClean="0"/>
              <a:t>-t</a:t>
            </a:r>
            <a:r>
              <a:rPr lang="hu-HU" sz="3600" kern="0" dirty="0" smtClean="0"/>
              <a:t> isteni hatalommal felruházva elképzelhető az is, hogy minden egyes lottóhúzásnál  ötmilliárd éven keresztül </a:t>
            </a:r>
            <a:r>
              <a:rPr lang="hu-HU" sz="3600" b="1" i="1" u="sng" kern="0" dirty="0" smtClean="0"/>
              <a:t>ugyanazokkal</a:t>
            </a:r>
            <a:r>
              <a:rPr lang="hu-HU" sz="3600" kern="0" dirty="0" smtClean="0"/>
              <a:t> a számokkal a világ összes országában feladott lottószelvényem ötös találat.</a:t>
            </a:r>
          </a:p>
        </p:txBody>
      </p:sp>
    </p:spTree>
    <p:extLst>
      <p:ext uri="{BB962C8B-B14F-4D97-AF65-F5344CB8AC3E}">
        <p14:creationId xmlns:p14="http://schemas.microsoft.com/office/powerpoint/2010/main" val="252112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66903"/>
            <a:ext cx="5472608" cy="6791097"/>
          </a:xfrm>
          <a:prstGeom prst="rect">
            <a:avLst/>
          </a:prstGeom>
        </p:spPr>
      </p:pic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709" y="0"/>
            <a:ext cx="9144000" cy="2675384"/>
          </a:xfrm>
        </p:spPr>
        <p:txBody>
          <a:bodyPr/>
          <a:lstStyle/>
          <a:p>
            <a:pPr eaLnBrk="1" hangingPunct="1"/>
            <a:r>
              <a:rPr lang="hu-HU" sz="5400" b="1" dirty="0" smtClean="0">
                <a:solidFill>
                  <a:schemeClr val="bg1"/>
                </a:solidFill>
              </a:rPr>
              <a:t>Az </a:t>
            </a:r>
            <a:r>
              <a:rPr lang="hu-HU" sz="5400" b="1" dirty="0" err="1" smtClean="0">
                <a:solidFill>
                  <a:schemeClr val="bg1"/>
                </a:solidFill>
              </a:rPr>
              <a:t>örökítőanyag</a:t>
            </a:r>
            <a:r>
              <a:rPr lang="hu-HU" sz="5400" b="1" dirty="0" smtClean="0">
                <a:solidFill>
                  <a:schemeClr val="bg1"/>
                </a:solidFill>
              </a:rPr>
              <a:t> </a:t>
            </a:r>
            <a:br>
              <a:rPr lang="hu-HU" sz="5400" b="1" dirty="0" smtClean="0">
                <a:solidFill>
                  <a:schemeClr val="bg1"/>
                </a:solidFill>
              </a:rPr>
            </a:br>
            <a:r>
              <a:rPr lang="hu-HU" sz="5400" b="1" dirty="0" smtClean="0">
                <a:solidFill>
                  <a:schemeClr val="bg1"/>
                </a:solidFill>
              </a:rPr>
              <a:t>(DNS/RNS)</a:t>
            </a:r>
            <a:br>
              <a:rPr lang="hu-HU" sz="5400" b="1" dirty="0" smtClean="0">
                <a:solidFill>
                  <a:schemeClr val="bg1"/>
                </a:solidFill>
              </a:rPr>
            </a:br>
            <a:r>
              <a:rPr lang="hu-HU" sz="5400" b="1" dirty="0" smtClean="0">
                <a:solidFill>
                  <a:schemeClr val="bg1"/>
                </a:solidFill>
              </a:rPr>
              <a:t>mint műveleti utasítás</a:t>
            </a: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3140968"/>
            <a:ext cx="9144000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hu-HU" sz="5400" b="1" kern="0" dirty="0" smtClean="0">
                <a:solidFill>
                  <a:schemeClr val="bg1"/>
                </a:solidFill>
              </a:rPr>
              <a:t>Az új szervek és új fajok „kialakulásához” új, többlet információ szükségeltetik.</a:t>
            </a:r>
          </a:p>
        </p:txBody>
      </p:sp>
    </p:spTree>
    <p:extLst>
      <p:ext uri="{BB962C8B-B14F-4D97-AF65-F5344CB8AC3E}">
        <p14:creationId xmlns:p14="http://schemas.microsoft.com/office/powerpoint/2010/main" val="376164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88913"/>
            <a:ext cx="8713788" cy="6480175"/>
          </a:xfrm>
        </p:spPr>
        <p:txBody>
          <a:bodyPr/>
          <a:lstStyle/>
          <a:p>
            <a:pPr eaLnBrk="1" hangingPunct="1"/>
            <a:r>
              <a:rPr lang="hu-HU" dirty="0" smtClean="0"/>
              <a:t>A DNS-ben rejlő információt a </a:t>
            </a:r>
            <a:r>
              <a:rPr lang="hu-HU" dirty="0" err="1" smtClean="0"/>
              <a:t>nukleotidok</a:t>
            </a:r>
            <a:r>
              <a:rPr lang="hu-HU" dirty="0" smtClean="0"/>
              <a:t> sorrendje adja.</a:t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>A </a:t>
            </a:r>
            <a:r>
              <a:rPr lang="hu-HU" dirty="0" err="1" smtClean="0"/>
              <a:t>nukleotidok</a:t>
            </a:r>
            <a:r>
              <a:rPr lang="hu-HU" dirty="0" smtClean="0"/>
              <a:t> sorrendjét és kapcsolódásuk mikéntjét azonban </a:t>
            </a:r>
            <a:r>
              <a:rPr lang="hu-HU" b="1" dirty="0" smtClean="0">
                <a:solidFill>
                  <a:srgbClr val="FF0000"/>
                </a:solidFill>
              </a:rPr>
              <a:t>nem</a:t>
            </a:r>
            <a:r>
              <a:rPr lang="hu-HU" dirty="0" smtClean="0"/>
              <a:t> kémiai tulajdonságaik szabják meg.</a:t>
            </a:r>
          </a:p>
        </p:txBody>
      </p:sp>
    </p:spTree>
    <p:extLst>
      <p:ext uri="{BB962C8B-B14F-4D97-AF65-F5344CB8AC3E}">
        <p14:creationId xmlns:p14="http://schemas.microsoft.com/office/powerpoint/2010/main" val="275880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9275"/>
            <a:ext cx="9144000" cy="5616575"/>
          </a:xfrm>
        </p:spPr>
        <p:txBody>
          <a:bodyPr/>
          <a:lstStyle/>
          <a:p>
            <a:pPr eaLnBrk="1" hangingPunct="1">
              <a:defRPr/>
            </a:pPr>
            <a:r>
              <a:rPr lang="hu-HU" dirty="0" smtClean="0"/>
              <a:t>Ugye emlékszik mindenki Darwinnak arra a megállapítására, hogy </a:t>
            </a:r>
            <a:r>
              <a:rPr lang="hu-HU" i="1" dirty="0" smtClean="0"/>
              <a:t/>
            </a:r>
            <a:br>
              <a:rPr lang="hu-HU" i="1" dirty="0" smtClean="0"/>
            </a:br>
            <a:r>
              <a:rPr lang="hu-HU" i="1" dirty="0" smtClean="0"/>
              <a:t/>
            </a:r>
            <a:br>
              <a:rPr lang="hu-HU" i="1" dirty="0" smtClean="0"/>
            </a:br>
            <a:r>
              <a:rPr lang="hu-HU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„... amennyiben kiderülne egy szervről, hogy nem alakulhatott ki sok egymást követő apró változás útján, egész elméletem megdőlne ...”</a:t>
            </a:r>
          </a:p>
        </p:txBody>
      </p:sp>
    </p:spTree>
    <p:extLst>
      <p:ext uri="{BB962C8B-B14F-4D97-AF65-F5344CB8AC3E}">
        <p14:creationId xmlns:p14="http://schemas.microsoft.com/office/powerpoint/2010/main" val="348095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628800"/>
          </a:xfrm>
        </p:spPr>
        <p:txBody>
          <a:bodyPr/>
          <a:lstStyle/>
          <a:p>
            <a:pPr eaLnBrk="1" hangingPunct="1"/>
            <a:r>
              <a:rPr lang="hu-HU" sz="7200" b="1" dirty="0" smtClean="0"/>
              <a:t>Csernobil</a:t>
            </a:r>
            <a:r>
              <a:rPr lang="hu-HU" sz="4800" b="1" dirty="0" smtClean="0"/>
              <a:t/>
            </a:r>
            <a:br>
              <a:rPr lang="hu-HU" sz="4800" b="1" dirty="0" smtClean="0"/>
            </a:br>
            <a:r>
              <a:rPr lang="hu-HU" sz="3200" b="1" dirty="0"/>
              <a:t>1986. április 26.</a:t>
            </a:r>
            <a:endParaRPr lang="hu-HU" sz="3200" b="1" dirty="0" smtClean="0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989138"/>
            <a:ext cx="9144000" cy="4535487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hu-HU" dirty="0" smtClean="0"/>
              <a:t>	</a:t>
            </a:r>
            <a:r>
              <a:rPr lang="hu-HU" sz="3600" dirty="0" smtClean="0"/>
              <a:t>.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04" y="1628800"/>
            <a:ext cx="6876256" cy="5157192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92708">
            <a:off x="-446604" y="2016610"/>
            <a:ext cx="4276725" cy="245745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15177">
            <a:off x="4083631" y="2614270"/>
            <a:ext cx="5292080" cy="377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591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8" y="0"/>
            <a:ext cx="5524500" cy="396240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688" y="2181307"/>
            <a:ext cx="6491312" cy="4678221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0" y="755650"/>
            <a:ext cx="7366000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134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Francis Crick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77433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4"/>
          <p:cNvSpPr>
            <a:spLocks noGrp="1" noChangeArrowheads="1"/>
          </p:cNvSpPr>
          <p:nvPr>
            <p:ph type="title"/>
          </p:nvPr>
        </p:nvSpPr>
        <p:spPr>
          <a:xfrm>
            <a:off x="19979" y="0"/>
            <a:ext cx="9144000" cy="1944217"/>
          </a:xfrm>
        </p:spPr>
        <p:txBody>
          <a:bodyPr/>
          <a:lstStyle/>
          <a:p>
            <a:pPr eaLnBrk="1" hangingPunct="1"/>
            <a:r>
              <a:rPr lang="hu-HU" sz="4800" b="1" i="1" dirty="0" smtClean="0"/>
              <a:t>A fokozatos fejlődés elmélete és a tények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3" y="1700808"/>
            <a:ext cx="7184942" cy="5157192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808" y="1700808"/>
            <a:ext cx="5157192" cy="5157192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339831"/>
            <a:ext cx="7272808" cy="443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066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3"/>
          <p:cNvSpPr>
            <a:spLocks noChangeArrowheads="1"/>
          </p:cNvSpPr>
          <p:nvPr/>
        </p:nvSpPr>
        <p:spPr bwMode="auto">
          <a:xfrm>
            <a:off x="0" y="24003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u-HU" sz="2000">
              <a:solidFill>
                <a:srgbClr val="000000"/>
              </a:solidFill>
            </a:endParaRPr>
          </a:p>
        </p:txBody>
      </p:sp>
      <p:graphicFrame>
        <p:nvGraphicFramePr>
          <p:cNvPr id="64516" name="Object 4"/>
          <p:cNvGraphicFramePr>
            <a:graphicFrameLocks noChangeAspect="1"/>
          </p:cNvGraphicFramePr>
          <p:nvPr/>
        </p:nvGraphicFramePr>
        <p:xfrm>
          <a:off x="0" y="930275"/>
          <a:ext cx="4356100" cy="3578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2" r:id="rId4" imgW="3335731" imgH="2741371" progId="CDraw5">
                  <p:embed/>
                </p:oleObj>
              </mc:Choice>
              <mc:Fallback>
                <p:oleObj r:id="rId4" imgW="3335731" imgH="2741371" progId="CDraw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30275"/>
                        <a:ext cx="4356100" cy="3578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3357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u-HU" sz="2000">
              <a:solidFill>
                <a:srgbClr val="000000"/>
              </a:solidFill>
            </a:endParaRPr>
          </a:p>
        </p:txBody>
      </p:sp>
      <p:graphicFrame>
        <p:nvGraphicFramePr>
          <p:cNvPr id="64518" name="Object 6"/>
          <p:cNvGraphicFramePr>
            <a:graphicFrameLocks noChangeAspect="1"/>
          </p:cNvGraphicFramePr>
          <p:nvPr/>
        </p:nvGraphicFramePr>
        <p:xfrm>
          <a:off x="4427538" y="836613"/>
          <a:ext cx="4716462" cy="3732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3" r:id="rId6" imgW="3463747" imgH="2744114" progId="CDraw5">
                  <p:embed/>
                </p:oleObj>
              </mc:Choice>
              <mc:Fallback>
                <p:oleObj r:id="rId6" imgW="3463747" imgH="2744114" progId="CDraw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7538" y="836613"/>
                        <a:ext cx="4716462" cy="3732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522" name="Text Box 10"/>
          <p:cNvSpPr txBox="1">
            <a:spLocks noChangeArrowheads="1"/>
          </p:cNvSpPr>
          <p:nvPr/>
        </p:nvSpPr>
        <p:spPr bwMode="auto">
          <a:xfrm>
            <a:off x="971550" y="5084763"/>
            <a:ext cx="17287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hu-HU" sz="3600" dirty="0">
                <a:solidFill>
                  <a:srgbClr val="000000"/>
                </a:solidFill>
              </a:rPr>
              <a:t>Tények</a:t>
            </a:r>
          </a:p>
        </p:txBody>
      </p:sp>
      <p:sp>
        <p:nvSpPr>
          <p:cNvPr id="64523" name="Text Box 11"/>
          <p:cNvSpPr txBox="1">
            <a:spLocks noChangeArrowheads="1"/>
          </p:cNvSpPr>
          <p:nvPr/>
        </p:nvSpPr>
        <p:spPr bwMode="auto">
          <a:xfrm>
            <a:off x="4572000" y="5013325"/>
            <a:ext cx="43211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hu-HU" sz="3600" dirty="0">
                <a:solidFill>
                  <a:srgbClr val="000000"/>
                </a:solidFill>
              </a:rPr>
              <a:t>Darwini interpretáció</a:t>
            </a:r>
          </a:p>
        </p:txBody>
      </p:sp>
    </p:spTree>
    <p:extLst>
      <p:ext uri="{BB962C8B-B14F-4D97-AF65-F5344CB8AC3E}">
        <p14:creationId xmlns:p14="http://schemas.microsoft.com/office/powerpoint/2010/main" val="204246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4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4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4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4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4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4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22" grpId="0"/>
      <p:bldP spid="645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Értem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921375"/>
            <a:ext cx="23622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533400" y="3368774"/>
            <a:ext cx="80772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hu-HU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DNS és a fehérjék zavarba ejtő komplexitása</a:t>
            </a: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0" y="5911850"/>
            <a:ext cx="3995738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hu-HU" dirty="0">
                <a:solidFill>
                  <a:srgbClr val="000000"/>
                </a:solidFill>
              </a:rPr>
              <a:t>Dr. Farkas Ferenc</a:t>
            </a:r>
          </a:p>
          <a:p>
            <a:pPr algn="ctr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hu-HU" dirty="0">
                <a:solidFill>
                  <a:srgbClr val="000000"/>
                </a:solidFill>
              </a:rPr>
              <a:t>vegyészmérnök</a:t>
            </a:r>
          </a:p>
          <a:p>
            <a:pPr algn="ctr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hu-HU" dirty="0">
                <a:solidFill>
                  <a:srgbClr val="000000"/>
                </a:solidFill>
              </a:rPr>
              <a:t>Az ÉRTEM egyesület elnöke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0" y="1196752"/>
            <a:ext cx="9144000" cy="120032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7200" b="1" dirty="0" smtClean="0">
                <a:solidFill>
                  <a:schemeClr val="bg1"/>
                </a:solidFill>
              </a:rPr>
              <a:t>Mégsem evolúció?</a:t>
            </a:r>
            <a:endParaRPr lang="hu-HU" sz="7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679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eaLnBrk="1" hangingPunct="1"/>
            <a:r>
              <a:rPr lang="hu-HU" b="1" i="1" dirty="0" smtClean="0"/>
              <a:t>„Tégy ki egy tetszőleges élő szervezetet bármilyen szelekciós nyomásnak, </a:t>
            </a:r>
            <a:br>
              <a:rPr lang="hu-HU" b="1" i="1" dirty="0" smtClean="0"/>
            </a:br>
            <a:r>
              <a:rPr lang="hu-HU" b="1" i="1" dirty="0" smtClean="0"/>
              <a:t>és </a:t>
            </a:r>
            <a:r>
              <a:rPr lang="hu-HU" b="1" i="1" dirty="0" err="1" smtClean="0"/>
              <a:t>MENDEL-t</a:t>
            </a:r>
            <a:r>
              <a:rPr lang="hu-HU" b="1" i="1" dirty="0" smtClean="0"/>
              <a:t> fogod igazolni, nem Darwint.”</a:t>
            </a:r>
            <a:r>
              <a:rPr lang="hu-HU" sz="4800" b="1" i="1" dirty="0" smtClean="0"/>
              <a:t/>
            </a:r>
            <a:br>
              <a:rPr lang="hu-HU" sz="4800" b="1" i="1" dirty="0" smtClean="0"/>
            </a:br>
            <a:r>
              <a:rPr lang="hu-HU" sz="4800" b="1" i="1" dirty="0" smtClean="0"/>
              <a:t>Ez annak a bizonyítéka, hogy a fajok NEM változnak.</a:t>
            </a:r>
            <a:r>
              <a:rPr lang="hu-HU" sz="3000" dirty="0" smtClean="0"/>
              <a:t/>
            </a:r>
            <a:br>
              <a:rPr lang="hu-HU" sz="3000" dirty="0" smtClean="0"/>
            </a:br>
            <a:r>
              <a:rPr lang="hu-HU" sz="3000" dirty="0" smtClean="0"/>
              <a:t/>
            </a:r>
            <a:br>
              <a:rPr lang="hu-HU" sz="3000" dirty="0" smtClean="0"/>
            </a:br>
            <a:r>
              <a:rPr lang="hu-HU" sz="3000" dirty="0" smtClean="0"/>
              <a:t>A DNS a mutációk, és az ivaros szaporodás közben folyamatosan változik. De legfeljebb információt </a:t>
            </a:r>
            <a:r>
              <a:rPr lang="hu-HU" sz="3000" b="1" dirty="0" smtClean="0">
                <a:solidFill>
                  <a:srgbClr val="FF0000"/>
                </a:solidFill>
              </a:rPr>
              <a:t>VESZÍT</a:t>
            </a:r>
            <a:r>
              <a:rPr lang="hu-HU" sz="3000" dirty="0" smtClean="0"/>
              <a:t>, új információ nem képződik benne. </a:t>
            </a:r>
            <a:endParaRPr lang="hu-HU" b="1" i="1" dirty="0" smtClean="0"/>
          </a:p>
        </p:txBody>
      </p:sp>
    </p:spTree>
    <p:extLst>
      <p:ext uri="{BB962C8B-B14F-4D97-AF65-F5344CB8AC3E}">
        <p14:creationId xmlns:p14="http://schemas.microsoft.com/office/powerpoint/2010/main" val="41921758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0"/>
            <a:ext cx="7772400" cy="803275"/>
          </a:xfrm>
          <a:noFill/>
        </p:spPr>
        <p:txBody>
          <a:bodyPr lIns="18000" tIns="36000" rIns="18000" bIns="36000"/>
          <a:lstStyle/>
          <a:p>
            <a:pPr eaLnBrk="1" hangingPunct="1"/>
            <a:r>
              <a:rPr lang="hu-HU" dirty="0" smtClean="0"/>
              <a:t>Az evolúció természete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3933825"/>
            <a:ext cx="9144000" cy="1727200"/>
          </a:xfrm>
          <a:noFill/>
        </p:spPr>
        <p:txBody>
          <a:bodyPr lIns="18000" tIns="36000" rIns="18000" bIns="36000"/>
          <a:lstStyle/>
          <a:p>
            <a:pPr marL="177800" indent="-177800" eaLnBrk="1" hangingPunct="1">
              <a:lnSpc>
                <a:spcPct val="80000"/>
              </a:lnSpc>
            </a:pPr>
            <a:r>
              <a:rPr lang="hu-HU" sz="2800" dirty="0" smtClean="0"/>
              <a:t>Ezután ez evolválódott tovább, mígnem eljutottunk a Forma-1-ig, és persze közben a fejlődés a többi (közben szerteágazó) vonalon is folytatódott a természetes szelekció és a genetika törvényei szerint, mígnem a faküllős kerékből kifejlődött a propeller, abból a repülőgép, és abból az űrrakéta.</a:t>
            </a:r>
            <a:r>
              <a:rPr lang="hu-HU" sz="2400" dirty="0" smtClean="0"/>
              <a:t> </a:t>
            </a:r>
          </a:p>
        </p:txBody>
      </p:sp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179388" y="836613"/>
            <a:ext cx="878522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 tIns="36000" rIns="18000" bIns="3600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25000"/>
              </a:spcBef>
              <a:spcAft>
                <a:spcPct val="0"/>
              </a:spcAft>
            </a:pPr>
            <a:r>
              <a:rPr lang="hu-HU" sz="2800" dirty="0">
                <a:solidFill>
                  <a:srgbClr val="000000"/>
                </a:solidFill>
              </a:rPr>
              <a:t>Röviden összefoglalom a „tanultakat":</a:t>
            </a:r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0" y="5794375"/>
            <a:ext cx="9144000" cy="106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hu-HU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MINDEZ A TERMÉSZETES KIVÁLASZTÓDÁS ÉS AZ EVOLÚCIÓ </a:t>
            </a:r>
            <a:br>
              <a:rPr lang="hu-HU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hu-HU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TÖRVÉNYEI SZERINT, </a:t>
            </a:r>
          </a:p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hu-HU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ÉRTELMES TERVEZŐ KÖZREMŰKÖDÉSE NÉLKÜL.</a:t>
            </a:r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0" y="1341438"/>
            <a:ext cx="9144000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 tIns="36000" rIns="18000" bIns="36000">
            <a:spAutoFit/>
          </a:bodyPr>
          <a:lstStyle>
            <a:lvl1pPr marL="177800" indent="-1778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hu-HU" sz="2800" dirty="0">
                <a:solidFill>
                  <a:srgbClr val="000000"/>
                </a:solidFill>
              </a:rPr>
              <a:t>A tömör fakerék először küllőssé evolválódott, majd a küllős fakerékből evolválódott  bicikli, majd ebből a motorkerékpár.</a:t>
            </a:r>
          </a:p>
        </p:txBody>
      </p:sp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0" y="2060575"/>
            <a:ext cx="9144000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77800" indent="-1778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hu-HU" sz="2800" dirty="0">
                <a:solidFill>
                  <a:srgbClr val="000000"/>
                </a:solidFill>
              </a:rPr>
              <a:t>Közben elágazott az evolúció, és a másik ágon szekér lett a küllős fakerékből</a:t>
            </a:r>
          </a:p>
        </p:txBody>
      </p:sp>
      <p:sp>
        <p:nvSpPr>
          <p:cNvPr id="33800" name="Text Box 8"/>
          <p:cNvSpPr txBox="1">
            <a:spLocks noChangeArrowheads="1"/>
          </p:cNvSpPr>
          <p:nvPr/>
        </p:nvSpPr>
        <p:spPr bwMode="auto">
          <a:xfrm>
            <a:off x="0" y="2781300"/>
            <a:ext cx="9144000" cy="111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77800" indent="-1778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hu-HU" sz="2800" dirty="0">
                <a:solidFill>
                  <a:srgbClr val="000000"/>
                </a:solidFill>
              </a:rPr>
              <a:t>A második ágon evolválódott szekér kereszteződött a motorkerékpárral, és a genetika törvényei szerint létrejött az utód, a motorral hajtott szekér, vagyis az autó. </a:t>
            </a:r>
          </a:p>
        </p:txBody>
      </p:sp>
    </p:spTree>
    <p:extLst>
      <p:ext uri="{BB962C8B-B14F-4D97-AF65-F5344CB8AC3E}">
        <p14:creationId xmlns:p14="http://schemas.microsoft.com/office/powerpoint/2010/main" val="383634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build="p"/>
      <p:bldP spid="33797" grpId="0"/>
      <p:bldP spid="33798" grpId="0"/>
      <p:bldP spid="33799" grpId="0"/>
      <p:bldP spid="3380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992" y="44624"/>
            <a:ext cx="6813376" cy="681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3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13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18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950" y="4441455"/>
            <a:ext cx="3198053" cy="2398540"/>
          </a:xfrm>
        </p:spPr>
      </p:pic>
      <p:cxnSp>
        <p:nvCxnSpPr>
          <p:cNvPr id="7" name="Egyenes összekötő nyíllal 6"/>
          <p:cNvCxnSpPr/>
          <p:nvPr/>
        </p:nvCxnSpPr>
        <p:spPr>
          <a:xfrm flipH="1" flipV="1">
            <a:off x="1979712" y="3040410"/>
            <a:ext cx="2232248" cy="132469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 flipV="1">
            <a:off x="5436096" y="3155324"/>
            <a:ext cx="1928352" cy="120978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" name="Kép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9" y="-9810"/>
            <a:ext cx="3378546" cy="225236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-3931"/>
            <a:ext cx="2996983" cy="2246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6" name="Egyenes összekötő nyíllal 15"/>
          <p:cNvCxnSpPr/>
          <p:nvPr/>
        </p:nvCxnSpPr>
        <p:spPr>
          <a:xfrm flipV="1">
            <a:off x="4788024" y="2420888"/>
            <a:ext cx="0" cy="194421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8" name="Kép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871" y="0"/>
            <a:ext cx="2246484" cy="224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645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293096"/>
            <a:ext cx="3378546" cy="2252364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705" y="4365104"/>
            <a:ext cx="2996983" cy="2246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Felfelé nyíl 9"/>
          <p:cNvSpPr/>
          <p:nvPr/>
        </p:nvSpPr>
        <p:spPr>
          <a:xfrm>
            <a:off x="1724769" y="2780928"/>
            <a:ext cx="182935" cy="115212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Felfelé nyíl 10"/>
          <p:cNvSpPr/>
          <p:nvPr/>
        </p:nvSpPr>
        <p:spPr>
          <a:xfrm>
            <a:off x="4788024" y="2852936"/>
            <a:ext cx="182935" cy="115212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Felfelé nyíl 11"/>
          <p:cNvSpPr/>
          <p:nvPr/>
        </p:nvSpPr>
        <p:spPr>
          <a:xfrm>
            <a:off x="7629425" y="2852936"/>
            <a:ext cx="182935" cy="115212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081"/>
            <a:ext cx="2987824" cy="1918183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100" y="4365104"/>
            <a:ext cx="2246484" cy="2246484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852" y="285811"/>
            <a:ext cx="2577937" cy="1933453"/>
          </a:xfrm>
          <a:prstGeom prst="rect">
            <a:avLst/>
          </a:prstGeom>
        </p:spPr>
      </p:pic>
      <p:sp>
        <p:nvSpPr>
          <p:cNvPr id="16" name="Akciógomb: Súgó 15">
            <a:hlinkClick r:id="" action="ppaction://noaction" highlightClick="1"/>
          </p:cNvPr>
          <p:cNvSpPr/>
          <p:nvPr/>
        </p:nvSpPr>
        <p:spPr>
          <a:xfrm>
            <a:off x="6948264" y="285811"/>
            <a:ext cx="2072320" cy="2207085"/>
          </a:xfrm>
          <a:prstGeom prst="actionButtonHel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54657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ép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495" y="3717032"/>
            <a:ext cx="4071737" cy="3053803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2"/>
            <a:ext cx="4750956" cy="3268082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279" y="-18845"/>
            <a:ext cx="4295759" cy="3303829"/>
          </a:xfrm>
          <a:prstGeom prst="rect">
            <a:avLst/>
          </a:prstGeom>
        </p:spPr>
      </p:pic>
      <p:cxnSp>
        <p:nvCxnSpPr>
          <p:cNvPr id="8" name="Egyenes összekötő nyíllal 7"/>
          <p:cNvCxnSpPr/>
          <p:nvPr/>
        </p:nvCxnSpPr>
        <p:spPr>
          <a:xfrm flipH="1" flipV="1">
            <a:off x="2051720" y="2132856"/>
            <a:ext cx="1728192" cy="3111077"/>
          </a:xfrm>
          <a:prstGeom prst="straightConnector1">
            <a:avLst/>
          </a:prstGeom>
          <a:ln w="76200"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7" name="Egyenes összekötő nyíllal 16"/>
          <p:cNvCxnSpPr/>
          <p:nvPr/>
        </p:nvCxnSpPr>
        <p:spPr>
          <a:xfrm flipV="1">
            <a:off x="5508104" y="2420888"/>
            <a:ext cx="1517054" cy="2751038"/>
          </a:xfrm>
          <a:prstGeom prst="straightConnector1">
            <a:avLst/>
          </a:prstGeom>
          <a:ln w="76200"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7241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17" y="1"/>
            <a:ext cx="7591484" cy="4365104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7018"/>
            <a:ext cx="4071737" cy="3053803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869" y="3807019"/>
            <a:ext cx="4723131" cy="3032250"/>
          </a:xfrm>
          <a:prstGeom prst="rect">
            <a:avLst/>
          </a:prstGeom>
        </p:spPr>
      </p:pic>
      <p:cxnSp>
        <p:nvCxnSpPr>
          <p:cNvPr id="8" name="Egyenes összekötő nyíllal 7"/>
          <p:cNvCxnSpPr>
            <a:stCxn id="5" idx="0"/>
          </p:cNvCxnSpPr>
          <p:nvPr/>
        </p:nvCxnSpPr>
        <p:spPr>
          <a:xfrm flipV="1">
            <a:off x="2035869" y="2204864"/>
            <a:ext cx="2035868" cy="1602154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nyíllal 9"/>
          <p:cNvCxnSpPr>
            <a:stCxn id="6" idx="0"/>
          </p:cNvCxnSpPr>
          <p:nvPr/>
        </p:nvCxnSpPr>
        <p:spPr>
          <a:xfrm flipH="1" flipV="1">
            <a:off x="4420869" y="2204864"/>
            <a:ext cx="2361566" cy="1602155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7103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3761656"/>
            <a:ext cx="3024335" cy="3024335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0" y="3933056"/>
            <a:ext cx="4964717" cy="2854712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396" y="71120"/>
            <a:ext cx="6728972" cy="4942056"/>
          </a:xfrm>
          <a:prstGeom prst="rect">
            <a:avLst/>
          </a:prstGeom>
        </p:spPr>
      </p:pic>
      <p:cxnSp>
        <p:nvCxnSpPr>
          <p:cNvPr id="8" name="Egyenes összekötő nyíllal 7"/>
          <p:cNvCxnSpPr/>
          <p:nvPr/>
        </p:nvCxnSpPr>
        <p:spPr>
          <a:xfrm flipV="1">
            <a:off x="1155396" y="2204864"/>
            <a:ext cx="2916341" cy="2232248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nyíllal 9"/>
          <p:cNvCxnSpPr/>
          <p:nvPr/>
        </p:nvCxnSpPr>
        <p:spPr>
          <a:xfrm flipH="1" flipV="1">
            <a:off x="4420869" y="2204865"/>
            <a:ext cx="3103459" cy="2376263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410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111250"/>
            <a:ext cx="8191500" cy="4635500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-33139" y="474345"/>
            <a:ext cx="91440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MINDEZ A TERMÉSZETES KIVÁLASZTÓDÁS ÉS AZ EVOLÚCIÓ TÖRVÉNYEI SZERINT, ÉRTELMES TERVEZŐ KÖZREMŰKÖDÉSE NÉLKÜL.</a:t>
            </a:r>
          </a:p>
        </p:txBody>
      </p:sp>
      <p:pic>
        <p:nvPicPr>
          <p:cNvPr id="7" name="Picture 2" descr="Értem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921375"/>
            <a:ext cx="23622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159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6" y="908720"/>
            <a:ext cx="9149712" cy="5040560"/>
          </a:xfrm>
          <a:prstGeom prst="rect">
            <a:avLst/>
          </a:prstGeom>
        </p:spPr>
      </p:pic>
      <p:sp>
        <p:nvSpPr>
          <p:cNvPr id="614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88640"/>
            <a:ext cx="9144000" cy="2448272"/>
          </a:xfr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/>
          <a:lstStyle/>
          <a:p>
            <a:pPr eaLnBrk="1" hangingPunct="1"/>
            <a:r>
              <a:rPr lang="hu-HU" sz="5400" b="1" dirty="0" smtClean="0">
                <a:solidFill>
                  <a:schemeClr val="bg1"/>
                </a:solidFill>
              </a:rPr>
              <a:t>A materializmus (evolucionizmus) azt állítja, hogy mindez a véletlen műve.</a:t>
            </a:r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-36512" y="4221088"/>
            <a:ext cx="9144000" cy="2448272"/>
          </a:xfrm>
          <a:prstGeom prst="rect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hu-HU" sz="5400" b="1" kern="0" dirty="0" smtClean="0">
                <a:solidFill>
                  <a:schemeClr val="bg1"/>
                </a:solidFill>
              </a:rPr>
              <a:t>Az Értelmes  Tervezettség (ID) azt állítja, hogy mindez </a:t>
            </a:r>
            <a:br>
              <a:rPr lang="hu-HU" sz="5400" b="1" kern="0" dirty="0" smtClean="0">
                <a:solidFill>
                  <a:schemeClr val="bg1"/>
                </a:solidFill>
              </a:rPr>
            </a:br>
            <a:r>
              <a:rPr lang="hu-HU" sz="5400" b="1" kern="0" dirty="0" smtClean="0">
                <a:solidFill>
                  <a:schemeClr val="bg1"/>
                </a:solidFill>
              </a:rPr>
              <a:t>NEM a véletlen műve.</a:t>
            </a:r>
          </a:p>
        </p:txBody>
      </p:sp>
    </p:spTree>
    <p:extLst>
      <p:ext uri="{BB962C8B-B14F-4D97-AF65-F5344CB8AC3E}">
        <p14:creationId xmlns:p14="http://schemas.microsoft.com/office/powerpoint/2010/main" val="1184253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916832"/>
            <a:ext cx="8785225" cy="2664296"/>
          </a:xfrm>
        </p:spPr>
        <p:txBody>
          <a:bodyPr/>
          <a:lstStyle/>
          <a:p>
            <a:pPr eaLnBrk="1" hangingPunct="1"/>
            <a:r>
              <a:rPr lang="hu-HU" sz="5400" b="1" smtClean="0"/>
              <a:t>Az ősleves esete az aminosavakkal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756" y="0"/>
            <a:ext cx="9255512" cy="685800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57776"/>
            <a:ext cx="4248472" cy="6415072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59" y="0"/>
            <a:ext cx="74522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2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83"/>
            <a:ext cx="9144000" cy="6806417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0" y="332656"/>
            <a:ext cx="9144000" cy="3416320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>
                <a:solidFill>
                  <a:schemeClr val="accent6">
                    <a:lumMod val="75000"/>
                  </a:schemeClr>
                </a:solidFill>
              </a:rPr>
              <a:t>A biológiailag működőképes fehérjék szinte kizárólag </a:t>
            </a:r>
            <a:r>
              <a:rPr lang="hu-HU" sz="3600" b="1" i="1" dirty="0">
                <a:solidFill>
                  <a:schemeClr val="accent6">
                    <a:lumMod val="75000"/>
                  </a:schemeClr>
                </a:solidFill>
              </a:rPr>
              <a:t>„L” </a:t>
            </a:r>
            <a:r>
              <a:rPr lang="hu-HU" sz="3600" b="1" dirty="0">
                <a:solidFill>
                  <a:schemeClr val="accent6">
                    <a:lumMod val="75000"/>
                  </a:schemeClr>
                </a:solidFill>
              </a:rPr>
              <a:t>aminosavakból állnak, szinte kizárólag </a:t>
            </a:r>
            <a:r>
              <a:rPr lang="hu-HU" sz="3600" b="1" i="1" dirty="0">
                <a:solidFill>
                  <a:schemeClr val="accent6">
                    <a:lumMod val="75000"/>
                  </a:schemeClr>
                </a:solidFill>
              </a:rPr>
              <a:t>alfa</a:t>
            </a:r>
            <a:r>
              <a:rPr lang="hu-HU" sz="3600" b="1" dirty="0">
                <a:solidFill>
                  <a:schemeClr val="accent6">
                    <a:lumMod val="75000"/>
                  </a:schemeClr>
                </a:solidFill>
              </a:rPr>
              <a:t> helyzetű </a:t>
            </a:r>
            <a:r>
              <a:rPr lang="hu-HU" sz="3600" b="1" dirty="0" err="1">
                <a:solidFill>
                  <a:schemeClr val="accent6">
                    <a:lumMod val="75000"/>
                  </a:schemeClr>
                </a:solidFill>
              </a:rPr>
              <a:t>amino</a:t>
            </a:r>
            <a:r>
              <a:rPr lang="hu-HU" sz="3600" b="1" dirty="0">
                <a:solidFill>
                  <a:schemeClr val="accent6">
                    <a:lumMod val="75000"/>
                  </a:schemeClr>
                </a:solidFill>
              </a:rPr>
              <a:t> csoportokat tartalmaznak, valamint az aminosavaknak specifikus sorrendben kell elhelyezkednie. </a:t>
            </a:r>
            <a:r>
              <a:rPr lang="hu-HU" sz="3600" b="1" dirty="0">
                <a:solidFill>
                  <a:schemeClr val="accent6"/>
                </a:solidFill>
              </a:rPr>
              <a:t/>
            </a:r>
            <a:br>
              <a:rPr lang="hu-HU" sz="3600" b="1" dirty="0">
                <a:solidFill>
                  <a:schemeClr val="accent6"/>
                </a:solidFill>
              </a:rPr>
            </a:br>
            <a:r>
              <a:rPr lang="hu-HU" sz="3600" b="1" dirty="0">
                <a:solidFill>
                  <a:schemeClr val="accent6"/>
                </a:solidFill>
              </a:rPr>
              <a:t>(</a:t>
            </a:r>
            <a:r>
              <a:rPr lang="hu-HU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INFORMÁCIÓ</a:t>
            </a:r>
            <a:r>
              <a:rPr lang="hu-HU" sz="3600" b="1" dirty="0" smtClean="0">
                <a:solidFill>
                  <a:schemeClr val="accent6"/>
                </a:solidFill>
              </a:rPr>
              <a:t>)</a:t>
            </a:r>
            <a:endParaRPr lang="hu-HU" sz="3600" b="1" dirty="0">
              <a:solidFill>
                <a:schemeClr val="accent6"/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36512" y="3757096"/>
            <a:ext cx="9144000" cy="2862322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hu-HU" sz="3600" b="1" dirty="0">
                <a:solidFill>
                  <a:schemeClr val="accent6">
                    <a:lumMod val="75000"/>
                  </a:schemeClr>
                </a:solidFill>
              </a:rPr>
              <a:t>Vajon milyen természeti törvény válogatta ki az ősleves milliónyi vegyületei közül azt a bizonyos 20 darab</a:t>
            </a:r>
            <a:r>
              <a:rPr lang="hu-HU" sz="3600" b="1" i="1" dirty="0">
                <a:solidFill>
                  <a:schemeClr val="accent6">
                    <a:lumMod val="75000"/>
                  </a:schemeClr>
                </a:solidFill>
              </a:rPr>
              <a:t> „L” </a:t>
            </a:r>
            <a:r>
              <a:rPr lang="hu-HU" sz="3600" b="1" dirty="0">
                <a:solidFill>
                  <a:schemeClr val="accent6">
                    <a:lumMod val="75000"/>
                  </a:schemeClr>
                </a:solidFill>
              </a:rPr>
              <a:t>konformációjú </a:t>
            </a:r>
            <a:r>
              <a:rPr lang="hu-HU" sz="3600" b="1" i="1" dirty="0">
                <a:solidFill>
                  <a:schemeClr val="accent6">
                    <a:lumMod val="75000"/>
                  </a:schemeClr>
                </a:solidFill>
              </a:rPr>
              <a:t>alfa</a:t>
            </a:r>
            <a:r>
              <a:rPr lang="hu-HU" sz="3600" b="1" dirty="0">
                <a:solidFill>
                  <a:schemeClr val="accent6">
                    <a:lumMod val="75000"/>
                  </a:schemeClr>
                </a:solidFill>
              </a:rPr>
              <a:t> aminosavat, amit a biológia fehérje építésre „használ” azóta is? </a:t>
            </a:r>
          </a:p>
        </p:txBody>
      </p:sp>
    </p:spTree>
    <p:extLst>
      <p:ext uri="{BB962C8B-B14F-4D97-AF65-F5344CB8AC3E}">
        <p14:creationId xmlns:p14="http://schemas.microsoft.com/office/powerpoint/2010/main" val="605913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0" y="0"/>
            <a:ext cx="9144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mindössze 20</a:t>
            </a:r>
            <a:r>
              <a:rPr lang="hu-HU" sz="5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„L” </a:t>
            </a:r>
            <a:r>
              <a:rPr lang="hu-HU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aminosav és a</a:t>
            </a:r>
            <a:r>
              <a:rPr lang="hu-HU" sz="5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„D” </a:t>
            </a:r>
            <a:r>
              <a:rPr lang="hu-HU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cukrok „használata” az irányítottságot </a:t>
            </a:r>
            <a:r>
              <a:rPr lang="hu-HU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bizonyítja</a:t>
            </a:r>
            <a:endParaRPr lang="hu-HU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0" y="3068960"/>
            <a:ext cx="91440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>
                <a:solidFill>
                  <a:schemeClr val="bg1"/>
                </a:solidFill>
              </a:rPr>
              <a:t>ui. a híg vizes oldatban lejátszódó kémiai reakciók az összes létező úton végbemennek, nincs szelekció és mutáció, ami kiválogatja a „jó” és „rossz” molekulákat</a:t>
            </a:r>
            <a:r>
              <a:rPr lang="hu-HU" sz="4400" b="1" dirty="0" smtClean="0">
                <a:solidFill>
                  <a:schemeClr val="bg1"/>
                </a:solidFill>
              </a:rPr>
              <a:t>.</a:t>
            </a:r>
            <a:endParaRPr lang="hu-H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738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3" y="332656"/>
            <a:ext cx="9106894" cy="6192688"/>
          </a:xfrm>
          <a:prstGeom prst="rect">
            <a:avLst/>
          </a:prstGeom>
        </p:spPr>
      </p:pic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eaLnBrk="1" hangingPunct="1"/>
            <a:r>
              <a:rPr lang="hu-HU" sz="6000" b="1" dirty="0" smtClean="0">
                <a:solidFill>
                  <a:schemeClr val="bg1"/>
                </a:solidFill>
              </a:rPr>
              <a:t>Ha pedig nem egyensúlyi (véletlen) reakciókról van szó, akkor felmerül az</a:t>
            </a:r>
            <a:br>
              <a:rPr lang="hu-HU" sz="6000" b="1" dirty="0" smtClean="0">
                <a:solidFill>
                  <a:schemeClr val="bg1"/>
                </a:solidFill>
              </a:rPr>
            </a:br>
            <a:r>
              <a:rPr lang="hu-HU" sz="6000" b="1" dirty="0">
                <a:solidFill>
                  <a:schemeClr val="bg1"/>
                </a:solidFill>
              </a:rPr>
              <a:t/>
            </a:r>
            <a:br>
              <a:rPr lang="hu-HU" sz="6000" b="1" dirty="0">
                <a:solidFill>
                  <a:schemeClr val="bg1"/>
                </a:solidFill>
              </a:rPr>
            </a:br>
            <a:r>
              <a:rPr lang="hu-HU" sz="6000" b="1" dirty="0" smtClean="0">
                <a:solidFill>
                  <a:srgbClr val="FF0000"/>
                </a:solidFill>
              </a:rPr>
              <a:t>irányítottság/tervezettség kérdése</a:t>
            </a:r>
            <a:r>
              <a:rPr lang="hu-HU" sz="6000" dirty="0" smtClean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8488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0" y="0"/>
            <a:ext cx="9144000" cy="6924973"/>
          </a:xfrm>
          <a:prstGeom prst="rect">
            <a:avLst/>
          </a:prstGeom>
          <a:solidFill>
            <a:schemeClr val="bg1">
              <a:alpha val="8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4800" b="1" dirty="0"/>
              <a:t>100 aminosavból </a:t>
            </a:r>
            <a:r>
              <a:rPr lang="hu-HU" sz="4000" dirty="0"/>
              <a:t>álló fehérjében, ha mind a húsz </a:t>
            </a:r>
            <a:r>
              <a:rPr lang="hu-HU" sz="4000" b="1" dirty="0" err="1" smtClean="0"/>
              <a:t>L-</a:t>
            </a:r>
            <a:r>
              <a:rPr lang="hu-HU" sz="4000" b="1" dirty="0" err="1" smtClean="0">
                <a:latin typeface="Symbol" pitchFamily="18" charset="2"/>
              </a:rPr>
              <a:t>a</a:t>
            </a:r>
            <a:r>
              <a:rPr lang="hu-HU" sz="4000" b="1" dirty="0" err="1" smtClean="0"/>
              <a:t>-aminosav</a:t>
            </a:r>
            <a:r>
              <a:rPr lang="hu-HU" sz="4000" dirty="0" smtClean="0"/>
              <a:t> </a:t>
            </a:r>
            <a:r>
              <a:rPr lang="hu-HU" sz="4000" dirty="0"/>
              <a:t>eloszlása </a:t>
            </a:r>
            <a:r>
              <a:rPr lang="hu-HU" sz="6000" b="1" dirty="0">
                <a:solidFill>
                  <a:srgbClr val="FF0000"/>
                </a:solidFill>
              </a:rPr>
              <a:t>véletlenszerű</a:t>
            </a:r>
            <a:r>
              <a:rPr lang="hu-HU" sz="4000" dirty="0"/>
              <a:t>, a lehetséges aminosav szekvenciák száma 100!/(20!), azaz </a:t>
            </a:r>
            <a:r>
              <a:rPr lang="hu-HU" sz="6000" b="1" dirty="0" smtClean="0">
                <a:solidFill>
                  <a:srgbClr val="FF0000"/>
                </a:solidFill>
              </a:rPr>
              <a:t>3,8×10</a:t>
            </a:r>
            <a:r>
              <a:rPr lang="hu-HU" sz="6000" b="1" baseline="30000" dirty="0" smtClean="0">
                <a:solidFill>
                  <a:srgbClr val="FF0000"/>
                </a:solidFill>
              </a:rPr>
              <a:t>139</a:t>
            </a:r>
            <a:r>
              <a:rPr lang="hu-HU" sz="6000" dirty="0"/>
              <a:t>.</a:t>
            </a:r>
            <a:r>
              <a:rPr lang="hu-HU" sz="4000" dirty="0"/>
              <a:t> </a:t>
            </a:r>
            <a:br>
              <a:rPr lang="hu-HU" sz="4000" dirty="0"/>
            </a:br>
            <a:r>
              <a:rPr lang="hu-HU" sz="3200" dirty="0" smtClean="0"/>
              <a:t>Ha </a:t>
            </a:r>
            <a:r>
              <a:rPr lang="hu-HU" sz="3200" i="1" dirty="0" smtClean="0"/>
              <a:t>„</a:t>
            </a:r>
            <a:r>
              <a:rPr lang="hu-HU" sz="3200" b="1" i="1" dirty="0" smtClean="0"/>
              <a:t>L</a:t>
            </a:r>
            <a:r>
              <a:rPr lang="hu-HU" sz="3200" i="1" dirty="0"/>
              <a:t>” </a:t>
            </a:r>
            <a:r>
              <a:rPr lang="hu-HU" sz="3200" dirty="0"/>
              <a:t>és</a:t>
            </a:r>
            <a:r>
              <a:rPr lang="hu-HU" sz="3200" i="1" dirty="0"/>
              <a:t> „</a:t>
            </a:r>
            <a:r>
              <a:rPr lang="hu-HU" sz="3200" b="1" i="1" dirty="0"/>
              <a:t>D</a:t>
            </a:r>
            <a:r>
              <a:rPr lang="hu-HU" sz="3200" i="1" dirty="0"/>
              <a:t>” </a:t>
            </a:r>
            <a:r>
              <a:rPr lang="hu-HU" sz="3200" dirty="0"/>
              <a:t>aminosav is szerepelhet, </a:t>
            </a:r>
            <a:r>
              <a:rPr lang="hu-HU" sz="3200" dirty="0" smtClean="0"/>
              <a:t>ha az </a:t>
            </a:r>
            <a:r>
              <a:rPr lang="hu-HU" sz="3200" b="1" i="1" dirty="0" smtClean="0">
                <a:latin typeface="Symbol" pitchFamily="18" charset="2"/>
              </a:rPr>
              <a:t>a</a:t>
            </a:r>
            <a:r>
              <a:rPr lang="hu-HU" sz="3200" i="1" dirty="0" smtClean="0"/>
              <a:t> </a:t>
            </a:r>
            <a:r>
              <a:rPr lang="hu-HU" sz="3200" dirty="0" smtClean="0"/>
              <a:t>mellett </a:t>
            </a:r>
            <a:r>
              <a:rPr lang="hu-HU" sz="3200" b="1" i="1" dirty="0" smtClean="0">
                <a:latin typeface="Symbol" pitchFamily="18" charset="2"/>
              </a:rPr>
              <a:t>b</a:t>
            </a:r>
            <a:r>
              <a:rPr lang="hu-HU" sz="3200" b="1" dirty="0" smtClean="0"/>
              <a:t>, </a:t>
            </a:r>
            <a:r>
              <a:rPr lang="hu-HU" sz="3200" b="1" i="1" dirty="0" smtClean="0">
                <a:latin typeface="Symbol" pitchFamily="18" charset="2"/>
              </a:rPr>
              <a:t>g,</a:t>
            </a:r>
            <a:r>
              <a:rPr lang="hu-HU" sz="3200" b="1" dirty="0" smtClean="0"/>
              <a:t> </a:t>
            </a:r>
            <a:r>
              <a:rPr lang="hu-HU" sz="3200" b="1" i="1" dirty="0" smtClean="0">
                <a:latin typeface="Symbol" pitchFamily="18" charset="2"/>
              </a:rPr>
              <a:t>e, w </a:t>
            </a:r>
            <a:r>
              <a:rPr lang="hu-HU" sz="3200" dirty="0" smtClean="0"/>
              <a:t>stb</a:t>
            </a:r>
            <a:r>
              <a:rPr lang="hu-HU" sz="3200" dirty="0"/>
              <a:t>. aminosavak is előfordulhatnak, a </a:t>
            </a:r>
            <a:r>
              <a:rPr lang="hu-HU" sz="6000" b="1" dirty="0">
                <a:solidFill>
                  <a:srgbClr val="FF0000"/>
                </a:solidFill>
              </a:rPr>
              <a:t>véletlen</a:t>
            </a:r>
            <a:r>
              <a:rPr lang="hu-HU" sz="4000" dirty="0"/>
              <a:t> </a:t>
            </a:r>
            <a:r>
              <a:rPr lang="hu-HU" sz="3200" dirty="0"/>
              <a:t>kémiai reakcióban létrejövő rendszer lehetséges elrendezéseinek a száma: </a:t>
            </a:r>
            <a:r>
              <a:rPr lang="hu-HU" sz="4000" dirty="0"/>
              <a:t/>
            </a:r>
            <a:br>
              <a:rPr lang="hu-HU" sz="4000" dirty="0"/>
            </a:br>
            <a:r>
              <a:rPr lang="hu-HU" sz="4400" b="1" dirty="0"/>
              <a:t>3,836×10</a:t>
            </a:r>
            <a:r>
              <a:rPr lang="hu-HU" sz="4400" b="1" baseline="30000" dirty="0"/>
              <a:t>139</a:t>
            </a:r>
            <a:r>
              <a:rPr lang="hu-HU" sz="4400" b="1" dirty="0"/>
              <a:t>×2</a:t>
            </a:r>
            <a:r>
              <a:rPr lang="hu-HU" sz="4400" b="1" baseline="30000" dirty="0"/>
              <a:t>100</a:t>
            </a:r>
            <a:r>
              <a:rPr lang="hu-HU" sz="4400" b="1" dirty="0"/>
              <a:t>×2</a:t>
            </a:r>
            <a:r>
              <a:rPr lang="hu-HU" sz="4400" b="1" baseline="30000" dirty="0"/>
              <a:t>99</a:t>
            </a:r>
            <a:r>
              <a:rPr lang="hu-HU" sz="4400" b="1" dirty="0"/>
              <a:t> = </a:t>
            </a:r>
            <a:r>
              <a:rPr lang="hu-HU" sz="4400" b="1" dirty="0">
                <a:solidFill>
                  <a:srgbClr val="FF0000"/>
                </a:solidFill>
              </a:rPr>
              <a:t>3,0821×10</a:t>
            </a:r>
            <a:r>
              <a:rPr lang="hu-HU" sz="4400" b="1" baseline="30000" dirty="0">
                <a:solidFill>
                  <a:srgbClr val="FF0000"/>
                </a:solidFill>
              </a:rPr>
              <a:t>199</a:t>
            </a:r>
            <a:r>
              <a:rPr lang="hu-HU" sz="4000" dirty="0" smtClean="0"/>
              <a:t>.</a:t>
            </a:r>
            <a:endParaRPr lang="hu-HU" sz="4000" dirty="0"/>
          </a:p>
        </p:txBody>
      </p:sp>
    </p:spTree>
    <p:extLst>
      <p:ext uri="{BB962C8B-B14F-4D97-AF65-F5344CB8AC3E}">
        <p14:creationId xmlns:p14="http://schemas.microsoft.com/office/powerpoint/2010/main" val="422394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3999" cy="6885384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" y="476672"/>
            <a:ext cx="9139920" cy="6381327"/>
          </a:xfrm>
          <a:prstGeom prst="rect">
            <a:avLst/>
          </a:prstGeom>
        </p:spPr>
      </p:pic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700808"/>
          </a:xfrm>
        </p:spPr>
        <p:txBody>
          <a:bodyPr/>
          <a:lstStyle/>
          <a:p>
            <a:pPr eaLnBrk="1" hangingPunct="1">
              <a:lnSpc>
                <a:spcPct val="95000"/>
              </a:lnSpc>
            </a:pPr>
            <a:r>
              <a:rPr lang="hu-HU" b="1" dirty="0" smtClean="0"/>
              <a:t>Az általunk ismert Világegyetem feltételezett tömege </a:t>
            </a:r>
            <a:r>
              <a:rPr lang="hu-HU" b="1" dirty="0" smtClean="0">
                <a:solidFill>
                  <a:srgbClr val="FF0000"/>
                </a:solidFill>
              </a:rPr>
              <a:t>10</a:t>
            </a:r>
            <a:r>
              <a:rPr lang="hu-HU" b="1" baseline="30000" dirty="0" smtClean="0">
                <a:solidFill>
                  <a:srgbClr val="FF0000"/>
                </a:solidFill>
              </a:rPr>
              <a:t>56</a:t>
            </a:r>
            <a:r>
              <a:rPr lang="hu-HU" b="1" dirty="0" smtClean="0"/>
              <a:t> </a:t>
            </a:r>
            <a:r>
              <a:rPr lang="hu-HU" b="1" dirty="0" err="1" smtClean="0"/>
              <a:t>gram</a:t>
            </a:r>
            <a:endParaRPr lang="hu-HU" b="1" dirty="0" smtClean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3573016"/>
            <a:ext cx="9144000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95000"/>
              </a:lnSpc>
            </a:pPr>
            <a:r>
              <a:rPr lang="hu-HU" b="1" kern="0" dirty="0" smtClean="0"/>
              <a:t>A 119 nagyságrend különbség 119 db nullát jelent a Világegyetem feltételezett tömegének száma mögött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6" y="0"/>
            <a:ext cx="618746" cy="305989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2132856"/>
            <a:ext cx="9144000" cy="1412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95000"/>
              </a:lnSpc>
            </a:pPr>
            <a:r>
              <a:rPr lang="hu-HU" b="1" kern="0" dirty="0" smtClean="0"/>
              <a:t>A lehetséges összes izomer tömege </a:t>
            </a:r>
            <a:br>
              <a:rPr lang="hu-HU" b="1" kern="0" dirty="0" smtClean="0"/>
            </a:br>
            <a:r>
              <a:rPr lang="hu-HU" b="1" kern="0" dirty="0" smtClean="0"/>
              <a:t>kb. </a:t>
            </a:r>
            <a:r>
              <a:rPr lang="hu-HU" b="1" kern="0" dirty="0" smtClean="0">
                <a:solidFill>
                  <a:srgbClr val="FF0000"/>
                </a:solidFill>
              </a:rPr>
              <a:t>5×10</a:t>
            </a:r>
            <a:r>
              <a:rPr lang="hu-HU" b="1" kern="0" baseline="30000" dirty="0" smtClean="0">
                <a:solidFill>
                  <a:srgbClr val="FF0000"/>
                </a:solidFill>
              </a:rPr>
              <a:t>175</a:t>
            </a:r>
            <a:r>
              <a:rPr lang="hu-HU" b="1" kern="0" dirty="0" smtClean="0"/>
              <a:t> gramm.</a:t>
            </a:r>
          </a:p>
        </p:txBody>
      </p:sp>
    </p:spTree>
    <p:extLst>
      <p:ext uri="{BB962C8B-B14F-4D97-AF65-F5344CB8AC3E}">
        <p14:creationId xmlns:p14="http://schemas.microsoft.com/office/powerpoint/2010/main" val="773796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theme/theme1.xml><?xml version="1.0" encoding="utf-8"?>
<a:theme xmlns:a="http://schemas.openxmlformats.org/drawingml/2006/main" name="Alapértelmezett terv">
  <a:themeElements>
    <a:clrScheme name="Alapértelmezett terv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1393</TotalTime>
  <Words>3095</Words>
  <Application>Microsoft Office PowerPoint</Application>
  <PresentationFormat>Diavetítés a képernyőre (4:3 oldalarány)</PresentationFormat>
  <Paragraphs>181</Paragraphs>
  <Slides>29</Slides>
  <Notes>29</Notes>
  <HiddenSlides>1</HiddenSlides>
  <MMClips>1</MMClips>
  <ScaleCrop>false</ScaleCrop>
  <HeadingPairs>
    <vt:vector size="6" baseType="variant"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29</vt:i4>
      </vt:variant>
    </vt:vector>
  </HeadingPairs>
  <TitlesOfParts>
    <vt:vector size="31" baseType="lpstr">
      <vt:lpstr>Alapértelmezett terv</vt:lpstr>
      <vt:lpstr>CorelDRAW 5.0 Graphic</vt:lpstr>
      <vt:lpstr>PowerPoint bemutató</vt:lpstr>
      <vt:lpstr>PowerPoint bemutató</vt:lpstr>
      <vt:lpstr>A materializmus (evolucionizmus) azt állítja, hogy mindez a véletlen műve.</vt:lpstr>
      <vt:lpstr>Az ősleves esete az aminosavakkal</vt:lpstr>
      <vt:lpstr>PowerPoint bemutató</vt:lpstr>
      <vt:lpstr>PowerPoint bemutató</vt:lpstr>
      <vt:lpstr>Ha pedig nem egyensúlyi (véletlen) reakciókról van szó, akkor felmerül az  irányítottság/tervezettség kérdése.</vt:lpstr>
      <vt:lpstr>PowerPoint bemutató</vt:lpstr>
      <vt:lpstr>Az általunk ismert Világegyetem feltételezett tömege 1056 gram</vt:lpstr>
      <vt:lpstr>PowerPoint bemutató</vt:lpstr>
      <vt:lpstr>Majdnem mindegy, hogy hány millió évben gondolkodunk.  Az idő nem oldja meg a problémát. </vt:lpstr>
      <vt:lpstr>Az örökítőanyag  (DNS/RNS) mint műveleti utasítás</vt:lpstr>
      <vt:lpstr>A DNS-ben rejlő információt a nukleotidok sorrendje adja.  A nukleotidok sorrendjét és kapcsolódásuk mikéntjét azonban nem kémiai tulajdonságaik szabják meg.</vt:lpstr>
      <vt:lpstr>Ugye emlékszik mindenki Darwinnak arra a megállapítására, hogy   „... amennyiben kiderülne egy szervről, hogy nem alakulhatott ki sok egymást követő apró változás útján, egész elméletem megdőlne ...”</vt:lpstr>
      <vt:lpstr>Csernobil 1986. április 26.</vt:lpstr>
      <vt:lpstr>PowerPoint bemutató</vt:lpstr>
      <vt:lpstr>PowerPoint bemutató</vt:lpstr>
      <vt:lpstr>A fokozatos fejlődés elmélete és a tények</vt:lpstr>
      <vt:lpstr>PowerPoint bemutató</vt:lpstr>
      <vt:lpstr>„Tégy ki egy tetszőleges élő szervezetet bármilyen szelekciós nyomásnak,  és MENDEL-t fogod igazolni, nem Darwint.” Ez annak a bizonyítéka, hogy a fajok NEM változnak.  A DNS a mutációk, és az ivaros szaporodás közben folyamatosan változik. De legfeljebb információt VESZÍT, új információ nem képződik benne. </vt:lpstr>
      <vt:lpstr>Az evolúció természete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Company>WQA International Kft.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Mégsem evolúió?</dc:title>
  <dc:creator>Dr. Farkas Ferenc Ph.D.</dc:creator>
  <cp:lastModifiedBy>Dr. Farkas Ferenc Ph.D.</cp:lastModifiedBy>
  <cp:revision>62</cp:revision>
  <dcterms:created xsi:type="dcterms:W3CDTF">2013-10-19T12:08:03Z</dcterms:created>
  <dcterms:modified xsi:type="dcterms:W3CDTF">2014-07-14T21:11:50Z</dcterms:modified>
</cp:coreProperties>
</file>