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56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60DE8C1-3844-4CC0-E21D-9731041E88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Genetika sorra dönti meg az evolúciómodellt állításait</a:t>
            </a:r>
            <a:br>
              <a:rPr lang="hu-HU" dirty="0"/>
            </a:br>
            <a:endParaRPr lang="hu-HU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39ACB40E-B776-776E-B024-B3A520FD1C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>
                <a:solidFill>
                  <a:srgbClr val="FF0000"/>
                </a:solidFill>
              </a:rPr>
              <a:t>A genetika és a Biblia emberiség eredetére vonatkozó leírásának szerkezete azonos </a:t>
            </a:r>
          </a:p>
        </p:txBody>
      </p:sp>
    </p:spTree>
    <p:extLst>
      <p:ext uri="{BB962C8B-B14F-4D97-AF65-F5344CB8AC3E}">
        <p14:creationId xmlns:p14="http://schemas.microsoft.com/office/powerpoint/2010/main" val="1378655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EBBEBE6-9849-7B6B-612D-5B196DDDF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000" b="1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2026 „mini-barkód” vizsgálatok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E862F27-9371-CC41-3F01-13DF913B6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sz="1800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2018-as eredmények óta a „DNS-barkódolás” technológiája még pontosabbá vált, és az újabb adatok (pl. a 2025 elején publikált mini-barkód vizsgálatok) </a:t>
            </a:r>
          </a:p>
          <a:p>
            <a:pPr marL="0" indent="0">
              <a:buNone/>
            </a:pPr>
            <a:r>
              <a:rPr lang="hu-HU" sz="2400" kern="1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megerősítik az eredeti mintázatot: </a:t>
            </a:r>
          </a:p>
          <a:p>
            <a:pPr marL="0" indent="0">
              <a:buNone/>
            </a:pPr>
            <a:r>
              <a:rPr lang="hu-HU" sz="2400" kern="1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a fajok közötti genetikai távolságok élesek, </a:t>
            </a:r>
          </a:p>
          <a:p>
            <a:pPr marL="0" indent="0">
              <a:buNone/>
            </a:pPr>
            <a:r>
              <a:rPr lang="hu-HU" sz="2400" kern="1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az átmenetek hiányoznak. </a:t>
            </a:r>
            <a:endParaRPr lang="hu-HU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14510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F1C353E-126C-AFDE-7482-1F9ABCD3C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6000" b="1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Genetikai entrópia 1.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CDFD46-BCE9-0214-A957-D3190F98A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A tudomány legélesebb vitája!</a:t>
            </a:r>
          </a:p>
          <a:p>
            <a:pPr marL="0" indent="0">
              <a:buNone/>
            </a:pPr>
            <a:endParaRPr lang="hu-HU" dirty="0"/>
          </a:p>
          <a:p>
            <a:pPr marL="0" indent="0" algn="just">
              <a:buNone/>
            </a:pPr>
            <a:r>
              <a:rPr lang="hu-HU" sz="1800" b="1" kern="1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genetikai entrópia létező, mérhető folyamat.  </a:t>
            </a:r>
          </a:p>
          <a:p>
            <a:pPr marL="0" indent="0" algn="just">
              <a:buNone/>
            </a:pPr>
            <a:r>
              <a:rPr lang="hu-HU" sz="2400" b="1" kern="1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Időben visszafelé haladva a DNS egyre tökéletesebb!</a:t>
            </a:r>
            <a:endParaRPr lang="hu-HU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hu-HU" sz="1800" kern="100" dirty="0">
              <a:effectLst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Ez két fő dolgot igazol: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1. </a:t>
            </a:r>
            <a:r>
              <a:rPr lang="hu-HU" sz="1800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Nem igaz az evolúció nevű elképzelés</a:t>
            </a: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nem létezik makroevolúció, tehát              a tankönyvek kb. 90-93 %-t ki kell dobni.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2. Igaz a Biblia. A biológia órákon és minden más órán Isten dicsőségét kell hirdetni.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99624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56E2026-1957-82A8-AFDA-9E95C8E47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400" b="1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Genetikai entrópia 2.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60779F4-EA7E-1D93-F70C-940ECF67C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Biblia leírása szerint az első emberek 900+ évig éltek, </a:t>
            </a:r>
          </a:p>
          <a:p>
            <a:pPr marL="0" indent="0">
              <a:buNone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az özönvíz után ez az életkor drasztikusan zuhanni kezdett. </a:t>
            </a:r>
          </a:p>
          <a:p>
            <a:pPr marL="0" indent="0">
              <a:buNone/>
            </a:pPr>
            <a:endParaRPr lang="hu-HU" sz="1800" kern="100" dirty="0"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hu-HU" sz="1800" kern="100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Mit mond a genetika?</a:t>
            </a:r>
            <a:endParaRPr lang="hu-HU" sz="1800" kern="100" dirty="0">
              <a:effectLst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 egy populációt genetikai szűk keresztmetszet ér, a mutációk száma elkezd halmozódni.</a:t>
            </a:r>
          </a:p>
          <a:p>
            <a:pPr marL="0" indent="0">
              <a:buNone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genetikai entrópia megmagyarázza, miért „kopott ki” az emberi szervezetből a több évszázados élettartam lehetősége. </a:t>
            </a:r>
          </a:p>
          <a:p>
            <a:pPr marL="0" indent="0">
              <a:buNone/>
            </a:pPr>
            <a:endParaRPr lang="hu-HU" sz="1800" kern="100" dirty="0">
              <a:effectLst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92905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56E2026-1957-82A8-AFDA-9E95C8E47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400" b="1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Genetikai entrópia 3.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60779F4-EA7E-1D93-F70C-940ECF67C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sz="1800" kern="100" dirty="0">
              <a:effectLst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hu-HU" sz="2400" b="1" kern="1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 visszafelé haladunk az időben, a mutációk számának csökkennie kell. A végponton, vagyis a kezdetnél egy zéró-mutációs állapotot találunk. Ez pedig a készre teremtés modell tökéletes igazolása!</a:t>
            </a:r>
            <a:endParaRPr lang="hu-HU" sz="2400" b="1" kern="1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49066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G</a:t>
            </a:r>
            <a:r>
              <a:rPr dirty="0" err="1"/>
              <a:t>enetikai</a:t>
            </a:r>
            <a:r>
              <a:rPr dirty="0"/>
              <a:t> </a:t>
            </a:r>
            <a:r>
              <a:rPr dirty="0" err="1"/>
              <a:t>entrópia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dirty="0"/>
              <a:t>1. A </a:t>
            </a:r>
            <a:r>
              <a:rPr dirty="0" err="1"/>
              <a:t>romlás</a:t>
            </a:r>
            <a:r>
              <a:rPr dirty="0"/>
              <a:t> </a:t>
            </a:r>
            <a:r>
              <a:rPr dirty="0" err="1"/>
              <a:t>kezdete</a:t>
            </a:r>
            <a:endParaRPr dirty="0"/>
          </a:p>
          <a:p>
            <a:pPr marL="457200" lvl="1" indent="0">
              <a:buNone/>
            </a:pPr>
            <a:r>
              <a:rPr dirty="0"/>
              <a:t>A </a:t>
            </a:r>
            <a:r>
              <a:rPr dirty="0" err="1"/>
              <a:t>genetikai</a:t>
            </a:r>
            <a:r>
              <a:rPr dirty="0"/>
              <a:t> </a:t>
            </a:r>
            <a:r>
              <a:rPr dirty="0" err="1"/>
              <a:t>integritás</a:t>
            </a:r>
            <a:r>
              <a:rPr dirty="0"/>
              <a:t> </a:t>
            </a:r>
            <a:r>
              <a:rPr dirty="0" err="1"/>
              <a:t>kezdetben</a:t>
            </a:r>
            <a:r>
              <a:rPr dirty="0"/>
              <a:t> </a:t>
            </a:r>
            <a:r>
              <a:rPr dirty="0" err="1"/>
              <a:t>magas</a:t>
            </a:r>
            <a:r>
              <a:rPr dirty="0"/>
              <a:t> (</a:t>
            </a:r>
            <a:r>
              <a:rPr dirty="0" err="1"/>
              <a:t>közel</a:t>
            </a:r>
            <a:r>
              <a:rPr dirty="0"/>
              <a:t> 100%), </a:t>
            </a:r>
            <a:r>
              <a:rPr dirty="0" err="1"/>
              <a:t>majd</a:t>
            </a:r>
            <a:r>
              <a:rPr dirty="0"/>
              <a:t> </a:t>
            </a:r>
            <a:r>
              <a:rPr dirty="0" err="1"/>
              <a:t>generációról</a:t>
            </a:r>
            <a:r>
              <a:rPr dirty="0"/>
              <a:t> </a:t>
            </a:r>
            <a:r>
              <a:rPr dirty="0" err="1"/>
              <a:t>generációra</a:t>
            </a:r>
            <a:r>
              <a:rPr dirty="0"/>
              <a:t> </a:t>
            </a:r>
            <a:r>
              <a:rPr dirty="0" err="1"/>
              <a:t>csökken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2. </a:t>
            </a:r>
            <a:r>
              <a:rPr dirty="0" err="1"/>
              <a:t>Miért</a:t>
            </a:r>
            <a:r>
              <a:rPr dirty="0"/>
              <a:t> </a:t>
            </a:r>
            <a:r>
              <a:rPr dirty="0" err="1"/>
              <a:t>gond</a:t>
            </a:r>
            <a:r>
              <a:rPr dirty="0"/>
              <a:t> </a:t>
            </a:r>
            <a:r>
              <a:rPr dirty="0" err="1"/>
              <a:t>ez</a:t>
            </a:r>
            <a:r>
              <a:rPr dirty="0"/>
              <a:t> </a:t>
            </a:r>
            <a:r>
              <a:rPr dirty="0" err="1"/>
              <a:t>az</a:t>
            </a:r>
            <a:r>
              <a:rPr dirty="0"/>
              <a:t> </a:t>
            </a:r>
            <a:r>
              <a:rPr dirty="0" err="1"/>
              <a:t>evolúciónak</a:t>
            </a:r>
            <a:r>
              <a:rPr dirty="0"/>
              <a:t>?</a:t>
            </a:r>
          </a:p>
          <a:p>
            <a:pPr marL="457200" lvl="1" indent="0">
              <a:buNone/>
            </a:pPr>
            <a:r>
              <a:rPr dirty="0"/>
              <a:t>Az </a:t>
            </a:r>
            <a:r>
              <a:rPr dirty="0" err="1"/>
              <a:t>evolúció</a:t>
            </a:r>
            <a:r>
              <a:rPr dirty="0"/>
              <a:t> </a:t>
            </a:r>
            <a:r>
              <a:rPr dirty="0" err="1"/>
              <a:t>információ-növekedést</a:t>
            </a:r>
            <a:r>
              <a:rPr dirty="0"/>
              <a:t> </a:t>
            </a:r>
            <a:r>
              <a:rPr dirty="0" err="1"/>
              <a:t>feltételez</a:t>
            </a:r>
            <a:r>
              <a:rPr dirty="0"/>
              <a:t>, </a:t>
            </a:r>
            <a:r>
              <a:rPr dirty="0" err="1"/>
              <a:t>míg</a:t>
            </a:r>
            <a:r>
              <a:rPr dirty="0"/>
              <a:t> a </a:t>
            </a:r>
            <a:r>
              <a:rPr dirty="0" err="1"/>
              <a:t>romlás</a:t>
            </a:r>
            <a:r>
              <a:rPr dirty="0"/>
              <a:t> </a:t>
            </a:r>
            <a:r>
              <a:rPr dirty="0" err="1"/>
              <a:t>információ-vesztést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3. </a:t>
            </a:r>
            <a:r>
              <a:rPr dirty="0" err="1"/>
              <a:t>Következmény</a:t>
            </a:r>
            <a:endParaRPr dirty="0"/>
          </a:p>
          <a:p>
            <a:pPr marL="457200" lvl="1" indent="0">
              <a:buNone/>
            </a:pPr>
            <a:r>
              <a:rPr dirty="0"/>
              <a:t>A </a:t>
            </a:r>
            <a:r>
              <a:rPr dirty="0" err="1"/>
              <a:t>két</a:t>
            </a:r>
            <a:r>
              <a:rPr dirty="0"/>
              <a:t> </a:t>
            </a:r>
            <a:r>
              <a:rPr dirty="0" err="1"/>
              <a:t>modell</a:t>
            </a:r>
            <a:r>
              <a:rPr dirty="0"/>
              <a:t> </a:t>
            </a:r>
            <a:r>
              <a:rPr dirty="0" err="1"/>
              <a:t>ellentétes</a:t>
            </a:r>
            <a:r>
              <a:rPr dirty="0"/>
              <a:t> </a:t>
            </a:r>
            <a:r>
              <a:rPr dirty="0" err="1"/>
              <a:t>irányú</a:t>
            </a:r>
            <a:r>
              <a:rPr dirty="0"/>
              <a:t>, </a:t>
            </a:r>
            <a:r>
              <a:rPr dirty="0" err="1"/>
              <a:t>ezért</a:t>
            </a:r>
            <a:r>
              <a:rPr dirty="0"/>
              <a:t> </a:t>
            </a:r>
            <a:r>
              <a:rPr dirty="0" err="1"/>
              <a:t>nem</a:t>
            </a:r>
            <a:r>
              <a:rPr dirty="0"/>
              <a:t> </a:t>
            </a:r>
            <a:r>
              <a:rPr dirty="0" err="1"/>
              <a:t>lehet</a:t>
            </a:r>
            <a:r>
              <a:rPr dirty="0"/>
              <a:t> </a:t>
            </a:r>
            <a:r>
              <a:rPr dirty="0" err="1"/>
              <a:t>mindkettő</a:t>
            </a:r>
            <a:r>
              <a:rPr dirty="0"/>
              <a:t> </a:t>
            </a:r>
            <a:r>
              <a:rPr dirty="0" err="1"/>
              <a:t>igaz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410123D-1E11-C97F-8260-5D045A7BA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Emberiség eredete 1.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396D318-FB1E-C92E-630F-CC786344E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sz="1800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Létezik „a genetikai Ádám”! 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1800" kern="100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Y-</a:t>
            </a:r>
            <a:r>
              <a:rPr lang="hu-HU" sz="1800" kern="100" dirty="0" err="1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kromoszomális</a:t>
            </a: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Ádám, akitől minden ma élő férfi származik. – </a:t>
            </a:r>
            <a:r>
              <a:rPr lang="hu-HU" sz="1800" b="1" kern="1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Férfiak.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1800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Létezik „a genetikai Éva”! 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hu-HU" sz="1800" kern="100" dirty="0" err="1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Mitochondriális</a:t>
            </a: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Éva, akitől minden ma élő ember az anyai vonalon származik. </a:t>
            </a:r>
            <a:r>
              <a:rPr lang="hu-HU" sz="1800" b="1" kern="1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Összes ember. </a:t>
            </a: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 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hu-HU" sz="1800" b="1" kern="100" dirty="0">
              <a:effectLst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1800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A genetikai Ádám és Éva egy helyen éltek és ott, ahol a Biblia mondja.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hu-HU" sz="1800" b="1" kern="100" dirty="0">
              <a:effectLst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1800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A genetikai Ádám és Éva egy időben éltek.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Az egy időben élés a tudomány legélesebb vitája! Lásd: genetikai entrópia.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98600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B53F6DE-04FA-17CF-B4A9-3074E7BA9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Emberiség eredete 2.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C7725B6-1E91-62DF-9152-6226225C0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sz="1800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Genetikai szűk keresztmetszet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Volt egy idő, amikor lecsökkent az emberiség népessége.  </a:t>
            </a:r>
            <a:r>
              <a:rPr lang="hu-HU" sz="1800" b="1" kern="1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Noé ideje.</a:t>
            </a:r>
            <a:endParaRPr lang="hu-HU" sz="1800" b="1" kern="1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1800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„A három anyai vonal” 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Mitokondriális DNS három fő vonalat (L, M, N) mutat. Az összes mai ember innen származik. L, M, N a </a:t>
            </a:r>
            <a:r>
              <a:rPr lang="hu-HU" sz="1800" kern="100" dirty="0" err="1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makro-haplocsoport</a:t>
            </a: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leírás megegyezik azzal, hogy és </a:t>
            </a:r>
            <a:r>
              <a:rPr lang="hu-HU" sz="1800" b="1" kern="1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Noé három menyétől indult újra az emberiség történelme</a:t>
            </a: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–</a:t>
            </a:r>
            <a:r>
              <a:rPr lang="hu-HU" sz="1800" b="1" kern="1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Összes ma élő ember.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1800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„A három apai vonal” 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Y-kromoszóma szintén három fő ágra bomlik, (Sém, Kám és Jáfet). Minden mai férfi (kínai, eszkimó, afrikai) e három férfi egyikének a leszármazottja. –</a:t>
            </a:r>
            <a:r>
              <a:rPr lang="hu-HU" sz="1800" b="1" kern="1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Összes ma élő férfi.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13949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A8439F4-8C02-F389-A811-998496E9F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Emberiség eredete 3.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33C5F4C-4982-B6D8-E740-0B4E5019D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sz="1800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 Jákób, vagyis egy nemzet vonala: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Jákob 12 fia, az izraeli nép belső szerkezetére vonatkozik, ami </a:t>
            </a:r>
            <a:r>
              <a:rPr lang="hu-HU" sz="1800" b="1" kern="1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jól ismert a Bibliából. </a:t>
            </a:r>
          </a:p>
          <a:p>
            <a:pPr algn="just"/>
            <a:r>
              <a:rPr lang="hu-HU" sz="1800" kern="100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genetika igazolta a Bibliát ezen a területen is.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76849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FA46919-A4F8-AB22-18DF-D14695B2F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Emberiség eredete 4.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715F4B3-2CDD-485D-5F1A-D2D3FCD410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sz="1800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Biblia „emberiségindító szerkezete”: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egy férfi (Ádám),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egy nő (Éva),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az emberiség szűk keresztmetszete: Noé,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és három fiú (Sém, Kám, Jáfet),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három meny, akik a női oldal három fő ágát jelentik.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hu-HU" sz="1800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genetika által kimutatott emberiség eredetszerkezete 2026-ban: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egy férfi genetikai gyökér (Y-Ádám),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egy nő genetikai gyökér (</a:t>
            </a:r>
            <a:r>
              <a:rPr lang="hu-HU" sz="1800" kern="100" dirty="0" err="1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mtDNS</a:t>
            </a: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-Éva),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szűk keresztmetszet,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három fő férfi </a:t>
            </a:r>
            <a:r>
              <a:rPr lang="hu-HU" sz="1800" kern="100" dirty="0" err="1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makrovonal</a:t>
            </a: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(A/B – C/DE – F),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három fő női </a:t>
            </a:r>
            <a:r>
              <a:rPr lang="hu-HU" sz="1800" kern="100" dirty="0" err="1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makrovonal</a:t>
            </a: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(L – M – N).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45475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7B6A8C9-D820-D102-80DD-1D2CC9490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Emberiség eredete 5.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C288D57-74D0-70D6-470F-C34B84AF3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hu-HU" sz="1800" b="1" kern="100" dirty="0">
              <a:effectLst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hu-HU" sz="2400" b="1" kern="1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sz="2400" b="1" kern="100" dirty="0" err="1">
                <a:solidFill>
                  <a:srgbClr val="7030A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haplocsoportok</a:t>
            </a:r>
            <a:r>
              <a:rPr lang="hu-HU" sz="2400" b="1" kern="1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kiindulási pontja és terjedése </a:t>
            </a:r>
          </a:p>
          <a:p>
            <a:pPr marL="0" indent="0">
              <a:buNone/>
            </a:pPr>
            <a:endParaRPr lang="hu-HU" sz="1800" b="1" kern="100" dirty="0">
              <a:effectLst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hu-HU" sz="1800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genetika ezeken a területeken is a Bibliát igazolja!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hu-HU" sz="1800" b="1" kern="100" dirty="0"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hu-HU" sz="1800" b="1" kern="100" dirty="0"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hu-HU" sz="1800" b="1" kern="100" dirty="0"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hu-HU" sz="1800" b="1" kern="100" dirty="0"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hu-HU" sz="1800" b="1" kern="100" dirty="0"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None/>
            </a:pPr>
            <a:r>
              <a:rPr lang="hu-HU" sz="1800" b="1" kern="100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Bővebben: </a:t>
            </a:r>
          </a:p>
          <a:p>
            <a:pPr marL="0" indent="0" algn="r">
              <a:buNone/>
            </a:pPr>
            <a:r>
              <a:rPr lang="hu-HU" sz="1800" b="1" kern="100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teremtéstudomány asztalon található </a:t>
            </a:r>
          </a:p>
          <a:p>
            <a:pPr marL="0" indent="0" algn="r">
              <a:buNone/>
            </a:pPr>
            <a:r>
              <a:rPr lang="hu-HU" sz="1800" b="1" kern="100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„Genetika” összeállításban.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77222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34A4728-961B-5270-C52F-06410D0E0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DNS-hibajavító mechanizmusok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BBE4404-7B47-297B-D4DF-F64A6E0C7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törzsfa-modell a mutációkra (másolási hibákra) épít, mint az "új adat" forrására, a sejt minden erejével ezek ellen dolgozik. </a:t>
            </a:r>
          </a:p>
          <a:p>
            <a:pPr marL="0" indent="0" algn="just">
              <a:buNone/>
            </a:pP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Ez a védelmi rendszer azt bizonyítja, hogy az élet szoftvere nem akar változni.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törzsfa-modellnek olyan folyamatra (mutációra) támaszkodik, amit a biológiai rendszerek aktívan irtanak. 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877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45DFD38-33AB-0289-5FA6-E8A5B69BC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3600" b="1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„DNS-barkódolás” 5 000 000 </a:t>
            </a:r>
            <a:r>
              <a:rPr lang="hu-HU" sz="3600" b="1" dirty="0" err="1">
                <a:solidFill>
                  <a:srgbClr val="FF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DNSkód</a:t>
            </a:r>
            <a:r>
              <a:rPr lang="hu-HU" sz="3600" b="1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1.</a:t>
            </a:r>
            <a:endParaRPr lang="hu-HU" sz="7200" dirty="0">
              <a:solidFill>
                <a:srgbClr val="FF0000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0C25B8B-9507-C108-9B06-D1044BF89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genetikai vizsgálatok alapján kiderült, hogy </a:t>
            </a:r>
          </a:p>
          <a:p>
            <a:pPr marL="0" indent="0" algn="ctr">
              <a:buNone/>
            </a:pPr>
            <a:r>
              <a:rPr lang="hu-HU" sz="2800" b="1" kern="1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Föld állatainak 90 százaléka </a:t>
            </a:r>
          </a:p>
          <a:p>
            <a:pPr marL="0" indent="0" algn="ctr">
              <a:buNone/>
            </a:pPr>
            <a:r>
              <a:rPr lang="hu-HU" sz="2800" b="1" kern="1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ugyanabban az időben jelent meg!</a:t>
            </a:r>
            <a:endParaRPr lang="hu-HU" sz="2800" b="1" kern="1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hu-HU" sz="1800" kern="100" dirty="0">
              <a:effectLst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hu-HU" sz="1800" kern="100" dirty="0">
              <a:effectLst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Ez nem egy elkapkodott vizsgálati eredmény: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Aptos" panose="020B0004020202020204" pitchFamily="34" charset="0"/>
              <a:buChar char="-"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100.000 állatfaj,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Aptos" panose="020B0004020202020204" pitchFamily="34" charset="0"/>
              <a:buChar char="-"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kb. 5 millió </a:t>
            </a:r>
            <a:r>
              <a:rPr lang="hu-HU" sz="1800" kern="100" dirty="0" err="1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DNSkód</a:t>
            </a: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Aptos" panose="020B0004020202020204" pitchFamily="34" charset="0"/>
              <a:buChar char="-"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Föld különböző pontjairól vett minták, tehát a teljes földi eloszlásban.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tanulmány megdöbbentőbb eredményei: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Aptos" panose="020B0004020202020204" pitchFamily="34" charset="0"/>
              <a:buChar char="-"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Földön élő 10-ből 9 faj valamint az ember, 100.000 – 200.000 éve bukkant fel.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Aptos" panose="020B0004020202020204" pitchFamily="34" charset="0"/>
              <a:buChar char="-"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fajoknak nagyon tiszta genetikai </a:t>
            </a:r>
            <a:r>
              <a:rPr lang="hu-HU" sz="1800" kern="100" dirty="0" err="1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korlátai</a:t>
            </a: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vannak, 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Aptos" panose="020B0004020202020204" pitchFamily="34" charset="0"/>
              <a:buChar char="-"/>
            </a:pP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nincs köztes állapot.</a:t>
            </a:r>
            <a:endParaRPr lang="hu-H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608807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4F39F79-3272-9B8B-1368-D8F52B0E9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b="1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„DNS-barkódolás” 5 000 000 </a:t>
            </a:r>
            <a:r>
              <a:rPr lang="hu-HU" sz="3200" b="1" dirty="0" err="1">
                <a:solidFill>
                  <a:srgbClr val="FF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DNSkód</a:t>
            </a:r>
            <a:r>
              <a:rPr lang="hu-HU" sz="3200" b="1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2.</a:t>
            </a:r>
            <a:endParaRPr lang="hu-HU" sz="3200" b="1" dirty="0">
              <a:solidFill>
                <a:srgbClr val="FF0000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2F970D8-8CFF-6049-C2D0-BB699526A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sz="2400" b="1" kern="1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„Elkülönült DNS-szigetek” (</a:t>
            </a:r>
            <a:r>
              <a:rPr lang="hu-HU" sz="2400" b="1" kern="100" dirty="0" err="1">
                <a:solidFill>
                  <a:srgbClr val="7030A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genetic</a:t>
            </a:r>
            <a:r>
              <a:rPr lang="hu-HU" sz="2400" b="1" kern="1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u-HU" sz="2400" b="1" kern="100" dirty="0" err="1">
                <a:solidFill>
                  <a:srgbClr val="7030A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islands</a:t>
            </a:r>
            <a:r>
              <a:rPr lang="hu-HU" sz="2400" b="1" kern="1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marL="0" indent="0">
              <a:buNone/>
            </a:pPr>
            <a:endParaRPr lang="hu-HU" sz="1800" kern="100" dirty="0">
              <a:effectLst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hu-HU" sz="1800" kern="100" dirty="0" err="1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Stoeckle</a:t>
            </a: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hu-HU" sz="1800" kern="100" dirty="0" err="1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Thaler</a:t>
            </a: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-féle kutatások és a DNS-</a:t>
            </a:r>
            <a:r>
              <a:rPr lang="hu-HU" sz="1800" kern="100" dirty="0" err="1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barkódozás</a:t>
            </a: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(DNA </a:t>
            </a:r>
            <a:r>
              <a:rPr lang="hu-HU" sz="1800" kern="100" dirty="0" err="1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barcoding</a:t>
            </a:r>
            <a:r>
              <a:rPr lang="hu-HU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legfontosabb ontológiai és biológiai állítása. </a:t>
            </a:r>
          </a:p>
          <a:p>
            <a:pPr marL="0" indent="0">
              <a:buNone/>
            </a:pPr>
            <a:endParaRPr lang="hu-HU" sz="1800" kern="100" dirty="0"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hu-HU" sz="1800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Ez a fogalom alapjaiban rengette meg azt a nézetet, hogy az élővilág fajai egyetlen, folyamatos és elmosódott átmenetet képeznek.</a:t>
            </a:r>
            <a:endParaRPr lang="hu-HU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72158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1587</TotalTime>
  <Words>905</Words>
  <Application>Microsoft Office PowerPoint</Application>
  <PresentationFormat>Diavetítés a képernyőre (4:3 oldalarány)</PresentationFormat>
  <Paragraphs>111</Paragraphs>
  <Slides>14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19" baseType="lpstr">
      <vt:lpstr>Aptos</vt:lpstr>
      <vt:lpstr>Arial</vt:lpstr>
      <vt:lpstr>Calibri</vt:lpstr>
      <vt:lpstr>Symbol</vt:lpstr>
      <vt:lpstr>Office Theme</vt:lpstr>
      <vt:lpstr>Genetika sorra dönti meg az evolúciómodellt állításait </vt:lpstr>
      <vt:lpstr>Emberiség eredete 1.</vt:lpstr>
      <vt:lpstr>Emberiség eredete 2.</vt:lpstr>
      <vt:lpstr>Emberiség eredete 3.</vt:lpstr>
      <vt:lpstr>Emberiség eredete 4.</vt:lpstr>
      <vt:lpstr>Emberiség eredete 5.</vt:lpstr>
      <vt:lpstr>DNS-hibajavító mechanizmusok</vt:lpstr>
      <vt:lpstr> „DNS-barkódolás” 5 000 000 DNSkód 1.</vt:lpstr>
      <vt:lpstr>„DNS-barkódolás” 5 000 000 DNSkód 2.</vt:lpstr>
      <vt:lpstr>2026 „mini-barkód” vizsgálatok</vt:lpstr>
      <vt:lpstr>Genetikai entrópia 1.</vt:lpstr>
      <vt:lpstr>Genetikai entrópia 2.</vt:lpstr>
      <vt:lpstr>Genetikai entrópia 3.</vt:lpstr>
      <vt:lpstr>Genetikai entrópia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genetikai entrópia és az evolúciós modell konfliktusa</dc:title>
  <dc:subject/>
  <dc:creator/>
  <cp:keywords/>
  <dc:description>generated using python-pptx</dc:description>
  <cp:lastModifiedBy>Kádár Miklós</cp:lastModifiedBy>
  <cp:revision>14</cp:revision>
  <dcterms:created xsi:type="dcterms:W3CDTF">2013-01-27T09:14:16Z</dcterms:created>
  <dcterms:modified xsi:type="dcterms:W3CDTF">2026-04-13T11:23:42Z</dcterms:modified>
  <cp:category/>
</cp:coreProperties>
</file>